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9" r:id="rId3"/>
    <p:sldId id="335" r:id="rId4"/>
    <p:sldId id="348" r:id="rId5"/>
    <p:sldId id="271" r:id="rId6"/>
    <p:sldId id="272" r:id="rId7"/>
    <p:sldId id="273" r:id="rId8"/>
    <p:sldId id="309" r:id="rId9"/>
    <p:sldId id="341" r:id="rId10"/>
    <p:sldId id="332" r:id="rId11"/>
    <p:sldId id="340" r:id="rId12"/>
    <p:sldId id="342" r:id="rId13"/>
    <p:sldId id="343" r:id="rId14"/>
    <p:sldId id="344" r:id="rId15"/>
    <p:sldId id="347" r:id="rId16"/>
    <p:sldId id="345" r:id="rId17"/>
    <p:sldId id="346" r:id="rId18"/>
    <p:sldId id="349" r:id="rId19"/>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6600"/>
    <a:srgbClr val="CCCCFF"/>
    <a:srgbClr val="FF9933"/>
    <a:srgbClr val="FFFF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98" y="8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CA"/>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2ABB3C71-D9D6-4A15-A251-A4537B83D5BD}" type="datetimeFigureOut">
              <a:rPr lang="en-CA" smtClean="0"/>
              <a:t>21/09/2020</a:t>
            </a:fld>
            <a:endParaRPr lang="en-CA"/>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CA"/>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CA"/>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81DFA75A-9615-4168-B177-E1DFC7E7D85A}" type="slidenum">
              <a:rPr lang="en-CA" smtClean="0"/>
              <a:t>‹#›</a:t>
            </a:fld>
            <a:endParaRPr lang="en-CA"/>
          </a:p>
        </p:txBody>
      </p:sp>
    </p:spTree>
    <p:extLst>
      <p:ext uri="{BB962C8B-B14F-4D97-AF65-F5344CB8AC3E}">
        <p14:creationId xmlns:p14="http://schemas.microsoft.com/office/powerpoint/2010/main" val="2079530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DFA75A-9615-4168-B177-E1DFC7E7D85A}" type="slidenum">
              <a:rPr lang="en-CA" smtClean="0"/>
              <a:t>1</a:t>
            </a:fld>
            <a:endParaRPr lang="en-CA"/>
          </a:p>
        </p:txBody>
      </p:sp>
    </p:spTree>
    <p:extLst>
      <p:ext uri="{BB962C8B-B14F-4D97-AF65-F5344CB8AC3E}">
        <p14:creationId xmlns:p14="http://schemas.microsoft.com/office/powerpoint/2010/main" val="3289376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Once the patient is stable in the primary survey the ED Physician</a:t>
            </a:r>
            <a:r>
              <a:rPr lang="en-CA" baseline="0" dirty="0" smtClean="0"/>
              <a:t> or </a:t>
            </a:r>
            <a:r>
              <a:rPr lang="en-CA" dirty="0" smtClean="0"/>
              <a:t>TTL needs</a:t>
            </a:r>
            <a:r>
              <a:rPr lang="en-CA" baseline="0" dirty="0" smtClean="0"/>
              <a:t> to make a decision as to where the patient will be going next.  Consultations will be determined by this decision.  Does the patient need a higher level of care? Sunnybrook, St. Mike’s?  If staying at HSN will the patient need to go directly to the OR for life saving interventions?  Do not delay transfer to the OR for imaging.  If the patient is to be air lifted out continue with interventions until air shows up.   Will the patient need to go to the ICU – consult and visit from the </a:t>
            </a:r>
            <a:r>
              <a:rPr lang="en-CA" baseline="0" dirty="0" err="1" smtClean="0"/>
              <a:t>Intensivist</a:t>
            </a:r>
            <a:r>
              <a:rPr lang="en-CA" baseline="0" dirty="0" smtClean="0"/>
              <a:t>. Surgical consultations will result if the patient is stable enough to simply go to a surgical ward.</a:t>
            </a:r>
            <a:endParaRPr lang="en-CA" dirty="0"/>
          </a:p>
        </p:txBody>
      </p:sp>
      <p:sp>
        <p:nvSpPr>
          <p:cNvPr id="4" name="Slide Number Placeholder 3"/>
          <p:cNvSpPr>
            <a:spLocks noGrp="1"/>
          </p:cNvSpPr>
          <p:nvPr>
            <p:ph type="sldNum" sz="quarter" idx="10"/>
          </p:nvPr>
        </p:nvSpPr>
        <p:spPr/>
        <p:txBody>
          <a:bodyPr/>
          <a:lstStyle/>
          <a:p>
            <a:fld id="{81DFA75A-9615-4168-B177-E1DFC7E7D85A}" type="slidenum">
              <a:rPr lang="en-CA" smtClean="0"/>
              <a:t>10</a:t>
            </a:fld>
            <a:endParaRPr lang="en-CA"/>
          </a:p>
        </p:txBody>
      </p:sp>
    </p:spTree>
    <p:extLst>
      <p:ext uri="{BB962C8B-B14F-4D97-AF65-F5344CB8AC3E}">
        <p14:creationId xmlns:p14="http://schemas.microsoft.com/office/powerpoint/2010/main" val="2644027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DFA75A-9615-4168-B177-E1DFC7E7D85A}" type="slidenum">
              <a:rPr lang="en-CA" smtClean="0"/>
              <a:t>11</a:t>
            </a:fld>
            <a:endParaRPr lang="en-CA"/>
          </a:p>
        </p:txBody>
      </p:sp>
    </p:spTree>
    <p:extLst>
      <p:ext uri="{BB962C8B-B14F-4D97-AF65-F5344CB8AC3E}">
        <p14:creationId xmlns:p14="http://schemas.microsoft.com/office/powerpoint/2010/main" val="3181666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DFA75A-9615-4168-B177-E1DFC7E7D85A}" type="slidenum">
              <a:rPr lang="en-CA" smtClean="0"/>
              <a:t>12</a:t>
            </a:fld>
            <a:endParaRPr lang="en-CA"/>
          </a:p>
        </p:txBody>
      </p:sp>
    </p:spTree>
    <p:extLst>
      <p:ext uri="{BB962C8B-B14F-4D97-AF65-F5344CB8AC3E}">
        <p14:creationId xmlns:p14="http://schemas.microsoft.com/office/powerpoint/2010/main" val="1039741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DFA75A-9615-4168-B177-E1DFC7E7D85A}" type="slidenum">
              <a:rPr lang="en-CA" smtClean="0"/>
              <a:t>13</a:t>
            </a:fld>
            <a:endParaRPr lang="en-CA"/>
          </a:p>
        </p:txBody>
      </p:sp>
    </p:spTree>
    <p:extLst>
      <p:ext uri="{BB962C8B-B14F-4D97-AF65-F5344CB8AC3E}">
        <p14:creationId xmlns:p14="http://schemas.microsoft.com/office/powerpoint/2010/main" val="983879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DFA75A-9615-4168-B177-E1DFC7E7D85A}" type="slidenum">
              <a:rPr lang="en-CA" smtClean="0"/>
              <a:t>14</a:t>
            </a:fld>
            <a:endParaRPr lang="en-CA"/>
          </a:p>
        </p:txBody>
      </p:sp>
    </p:spTree>
    <p:extLst>
      <p:ext uri="{BB962C8B-B14F-4D97-AF65-F5344CB8AC3E}">
        <p14:creationId xmlns:p14="http://schemas.microsoft.com/office/powerpoint/2010/main" val="978808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DFA75A-9615-4168-B177-E1DFC7E7D85A}" type="slidenum">
              <a:rPr lang="en-CA" smtClean="0"/>
              <a:t>15</a:t>
            </a:fld>
            <a:endParaRPr lang="en-CA"/>
          </a:p>
        </p:txBody>
      </p:sp>
    </p:spTree>
    <p:extLst>
      <p:ext uri="{BB962C8B-B14F-4D97-AF65-F5344CB8AC3E}">
        <p14:creationId xmlns:p14="http://schemas.microsoft.com/office/powerpoint/2010/main" val="4288919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DFA75A-9615-4168-B177-E1DFC7E7D85A}" type="slidenum">
              <a:rPr lang="en-CA" smtClean="0"/>
              <a:t>16</a:t>
            </a:fld>
            <a:endParaRPr lang="en-CA"/>
          </a:p>
        </p:txBody>
      </p:sp>
    </p:spTree>
    <p:extLst>
      <p:ext uri="{BB962C8B-B14F-4D97-AF65-F5344CB8AC3E}">
        <p14:creationId xmlns:p14="http://schemas.microsoft.com/office/powerpoint/2010/main" val="3918981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DFA75A-9615-4168-B177-E1DFC7E7D85A}" type="slidenum">
              <a:rPr lang="en-CA" smtClean="0"/>
              <a:t>17</a:t>
            </a:fld>
            <a:endParaRPr lang="en-CA"/>
          </a:p>
        </p:txBody>
      </p:sp>
    </p:spTree>
    <p:extLst>
      <p:ext uri="{BB962C8B-B14F-4D97-AF65-F5344CB8AC3E}">
        <p14:creationId xmlns:p14="http://schemas.microsoft.com/office/powerpoint/2010/main" val="56330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1DFA75A-9615-4168-B177-E1DFC7E7D85A}" type="slidenum">
              <a:rPr lang="en-CA" smtClean="0"/>
              <a:t>2</a:t>
            </a:fld>
            <a:endParaRPr lang="en-CA"/>
          </a:p>
        </p:txBody>
      </p:sp>
    </p:spTree>
    <p:extLst>
      <p:ext uri="{BB962C8B-B14F-4D97-AF65-F5344CB8AC3E}">
        <p14:creationId xmlns:p14="http://schemas.microsoft.com/office/powerpoint/2010/main" val="3056981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defRPr/>
            </a:pPr>
            <a:r>
              <a:rPr lang="en-CA" dirty="0" smtClean="0"/>
              <a:t>Determine the need to intubate,</a:t>
            </a:r>
            <a:r>
              <a:rPr lang="en-CA" baseline="0" dirty="0" smtClean="0"/>
              <a:t> warmed crystalloids (1 litres), warmed blood products.</a:t>
            </a:r>
            <a:endParaRPr lang="en-CA" dirty="0" smtClean="0"/>
          </a:p>
          <a:p>
            <a:endParaRPr lang="en-CA" dirty="0"/>
          </a:p>
        </p:txBody>
      </p:sp>
      <p:sp>
        <p:nvSpPr>
          <p:cNvPr id="4" name="Slide Number Placeholder 3"/>
          <p:cNvSpPr>
            <a:spLocks noGrp="1"/>
          </p:cNvSpPr>
          <p:nvPr>
            <p:ph type="sldNum" sz="quarter" idx="10"/>
          </p:nvPr>
        </p:nvSpPr>
        <p:spPr/>
        <p:txBody>
          <a:bodyPr/>
          <a:lstStyle/>
          <a:p>
            <a:fld id="{81DFA75A-9615-4168-B177-E1DFC7E7D85A}" type="slidenum">
              <a:rPr lang="en-CA" smtClean="0"/>
              <a:t>3</a:t>
            </a:fld>
            <a:endParaRPr lang="en-CA"/>
          </a:p>
        </p:txBody>
      </p:sp>
    </p:spTree>
    <p:extLst>
      <p:ext uri="{BB962C8B-B14F-4D97-AF65-F5344CB8AC3E}">
        <p14:creationId xmlns:p14="http://schemas.microsoft.com/office/powerpoint/2010/main" val="3056981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81DFA75A-9615-4168-B177-E1DFC7E7D85A}" type="slidenum">
              <a:rPr lang="en-CA" smtClean="0"/>
              <a:t>4</a:t>
            </a:fld>
            <a:endParaRPr lang="en-CA"/>
          </a:p>
        </p:txBody>
      </p:sp>
    </p:spTree>
    <p:extLst>
      <p:ext uri="{BB962C8B-B14F-4D97-AF65-F5344CB8AC3E}">
        <p14:creationId xmlns:p14="http://schemas.microsoft.com/office/powerpoint/2010/main" val="4176773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Pt needs to have a definitive airway</a:t>
            </a:r>
            <a:r>
              <a:rPr lang="en-CA" baseline="0" dirty="0" smtClean="0"/>
              <a:t> before moving on.  Breathing must be survivable…if there are signs and symptoms of tension </a:t>
            </a:r>
            <a:r>
              <a:rPr lang="en-CA" baseline="0" dirty="0" err="1" smtClean="0"/>
              <a:t>pneumo</a:t>
            </a:r>
            <a:r>
              <a:rPr lang="en-CA" baseline="0" dirty="0" smtClean="0"/>
              <a:t>, </a:t>
            </a:r>
            <a:r>
              <a:rPr lang="en-CA" baseline="0" dirty="0" err="1" smtClean="0"/>
              <a:t>hemo</a:t>
            </a:r>
            <a:r>
              <a:rPr lang="en-CA" baseline="0" dirty="0" smtClean="0"/>
              <a:t>/</a:t>
            </a:r>
            <a:r>
              <a:rPr lang="en-CA" baseline="0" dirty="0" err="1" smtClean="0"/>
              <a:t>pneumo</a:t>
            </a:r>
            <a:r>
              <a:rPr lang="en-CA" baseline="0" dirty="0" smtClean="0"/>
              <a:t>, </a:t>
            </a:r>
            <a:r>
              <a:rPr lang="en-CA" baseline="0" dirty="0" err="1" smtClean="0"/>
              <a:t>hemothorax</a:t>
            </a:r>
            <a:r>
              <a:rPr lang="en-CA" baseline="0" dirty="0" smtClean="0"/>
              <a:t> insert a chest tube.  For the tension </a:t>
            </a:r>
            <a:r>
              <a:rPr lang="en-CA" baseline="0" dirty="0" err="1" smtClean="0"/>
              <a:t>pneumo</a:t>
            </a:r>
            <a:r>
              <a:rPr lang="en-CA" baseline="0" dirty="0" smtClean="0"/>
              <a:t> perform a needle decompression followed by a chest tube insertion. C3,4,5, keep the diaphragm alive!</a:t>
            </a:r>
            <a:endParaRPr lang="en-CA" dirty="0"/>
          </a:p>
        </p:txBody>
      </p:sp>
      <p:sp>
        <p:nvSpPr>
          <p:cNvPr id="4" name="Slide Number Placeholder 3"/>
          <p:cNvSpPr>
            <a:spLocks noGrp="1"/>
          </p:cNvSpPr>
          <p:nvPr>
            <p:ph type="sldNum" sz="quarter" idx="10"/>
          </p:nvPr>
        </p:nvSpPr>
        <p:spPr/>
        <p:txBody>
          <a:bodyPr/>
          <a:lstStyle/>
          <a:p>
            <a:fld id="{81DFA75A-9615-4168-B177-E1DFC7E7D85A}" type="slidenum">
              <a:rPr lang="en-CA" smtClean="0"/>
              <a:t>5</a:t>
            </a:fld>
            <a:endParaRPr lang="en-CA"/>
          </a:p>
        </p:txBody>
      </p:sp>
    </p:spTree>
    <p:extLst>
      <p:ext uri="{BB962C8B-B14F-4D97-AF65-F5344CB8AC3E}">
        <p14:creationId xmlns:p14="http://schemas.microsoft.com/office/powerpoint/2010/main" val="205307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major areas</a:t>
            </a:r>
            <a:r>
              <a:rPr lang="en-CA" baseline="0" dirty="0" smtClean="0"/>
              <a:t> of internal hemorrhage are the chest, abdomen, </a:t>
            </a:r>
            <a:r>
              <a:rPr lang="en-CA" baseline="0" dirty="0" err="1" smtClean="0"/>
              <a:t>retroperitoneum</a:t>
            </a:r>
            <a:r>
              <a:rPr lang="en-CA" baseline="0" dirty="0" smtClean="0"/>
              <a:t>, pelvis and long bones.  Initiate 2 large bore IV’s and 1 L bolus of crystalloids warmed.  If no positive response initiate blood products. </a:t>
            </a:r>
            <a:endParaRPr lang="en-CA" dirty="0"/>
          </a:p>
        </p:txBody>
      </p:sp>
      <p:sp>
        <p:nvSpPr>
          <p:cNvPr id="4" name="Slide Number Placeholder 3"/>
          <p:cNvSpPr>
            <a:spLocks noGrp="1"/>
          </p:cNvSpPr>
          <p:nvPr>
            <p:ph type="sldNum" sz="quarter" idx="10"/>
          </p:nvPr>
        </p:nvSpPr>
        <p:spPr/>
        <p:txBody>
          <a:bodyPr/>
          <a:lstStyle/>
          <a:p>
            <a:fld id="{81DFA75A-9615-4168-B177-E1DFC7E7D85A}" type="slidenum">
              <a:rPr lang="en-CA" smtClean="0"/>
              <a:t>6</a:t>
            </a:fld>
            <a:endParaRPr lang="en-CA"/>
          </a:p>
        </p:txBody>
      </p:sp>
    </p:spTree>
    <p:extLst>
      <p:ext uri="{BB962C8B-B14F-4D97-AF65-F5344CB8AC3E}">
        <p14:creationId xmlns:p14="http://schemas.microsoft.com/office/powerpoint/2010/main" val="3390355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Turn room temp up.  Purchase underbody </a:t>
            </a:r>
            <a:r>
              <a:rPr lang="en-CA" dirty="0" err="1" smtClean="0"/>
              <a:t>bair</a:t>
            </a:r>
            <a:r>
              <a:rPr lang="en-CA" dirty="0" smtClean="0"/>
              <a:t> hugger blankets.  Use warmed fluids</a:t>
            </a:r>
            <a:r>
              <a:rPr lang="en-CA" baseline="0" dirty="0" smtClean="0"/>
              <a:t> and blood products.  </a:t>
            </a:r>
            <a:r>
              <a:rPr lang="en-CA" baseline="0" dirty="0" err="1" smtClean="0"/>
              <a:t>Cryo</a:t>
            </a:r>
            <a:r>
              <a:rPr lang="en-CA" baseline="0" dirty="0" smtClean="0"/>
              <a:t> and FFP cannot be administered through a level one or fluid warmers.</a:t>
            </a:r>
            <a:endParaRPr lang="en-CA" dirty="0"/>
          </a:p>
        </p:txBody>
      </p:sp>
      <p:sp>
        <p:nvSpPr>
          <p:cNvPr id="4" name="Slide Number Placeholder 3"/>
          <p:cNvSpPr>
            <a:spLocks noGrp="1"/>
          </p:cNvSpPr>
          <p:nvPr>
            <p:ph type="sldNum" sz="quarter" idx="10"/>
          </p:nvPr>
        </p:nvSpPr>
        <p:spPr/>
        <p:txBody>
          <a:bodyPr/>
          <a:lstStyle/>
          <a:p>
            <a:fld id="{81DFA75A-9615-4168-B177-E1DFC7E7D85A}" type="slidenum">
              <a:rPr lang="en-CA" smtClean="0"/>
              <a:t>7</a:t>
            </a:fld>
            <a:endParaRPr lang="en-CA"/>
          </a:p>
        </p:txBody>
      </p:sp>
    </p:spTree>
    <p:extLst>
      <p:ext uri="{BB962C8B-B14F-4D97-AF65-F5344CB8AC3E}">
        <p14:creationId xmlns:p14="http://schemas.microsoft.com/office/powerpoint/2010/main" val="125530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 </a:t>
            </a:r>
            <a:r>
              <a:rPr lang="en-CA" dirty="0" err="1" smtClean="0"/>
              <a:t>foley</a:t>
            </a:r>
            <a:r>
              <a:rPr lang="en-CA" dirty="0" smtClean="0"/>
              <a:t> catheter is contraindicated for patients who may have a urethral injury (presence of blood at the urethral</a:t>
            </a:r>
            <a:r>
              <a:rPr lang="en-CA" baseline="0" dirty="0" smtClean="0"/>
              <a:t> meatus or bruising of the perineum or scrotum)</a:t>
            </a:r>
            <a:endParaRPr lang="en-CA" dirty="0"/>
          </a:p>
        </p:txBody>
      </p:sp>
      <p:sp>
        <p:nvSpPr>
          <p:cNvPr id="4" name="Slide Number Placeholder 3"/>
          <p:cNvSpPr>
            <a:spLocks noGrp="1"/>
          </p:cNvSpPr>
          <p:nvPr>
            <p:ph type="sldNum" sz="quarter" idx="10"/>
          </p:nvPr>
        </p:nvSpPr>
        <p:spPr/>
        <p:txBody>
          <a:bodyPr/>
          <a:lstStyle/>
          <a:p>
            <a:fld id="{81DFA75A-9615-4168-B177-E1DFC7E7D85A}" type="slidenum">
              <a:rPr lang="en-CA" smtClean="0"/>
              <a:t>8</a:t>
            </a:fld>
            <a:endParaRPr lang="en-CA"/>
          </a:p>
        </p:txBody>
      </p:sp>
    </p:spTree>
    <p:extLst>
      <p:ext uri="{BB962C8B-B14F-4D97-AF65-F5344CB8AC3E}">
        <p14:creationId xmlns:p14="http://schemas.microsoft.com/office/powerpoint/2010/main" val="3390355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SAMPLE.  If ABC’s are in the safe zone this would be the</a:t>
            </a:r>
            <a:r>
              <a:rPr lang="en-CA" baseline="0" dirty="0" smtClean="0"/>
              <a:t> time to gather more information from family, friends, EMS.  Begin head to toe assessment by inspection, palpation, auscultation and identification.</a:t>
            </a:r>
            <a:endParaRPr lang="en-CA" dirty="0"/>
          </a:p>
        </p:txBody>
      </p:sp>
      <p:sp>
        <p:nvSpPr>
          <p:cNvPr id="4" name="Slide Number Placeholder 3"/>
          <p:cNvSpPr>
            <a:spLocks noGrp="1"/>
          </p:cNvSpPr>
          <p:nvPr>
            <p:ph type="sldNum" sz="quarter" idx="10"/>
          </p:nvPr>
        </p:nvSpPr>
        <p:spPr/>
        <p:txBody>
          <a:bodyPr/>
          <a:lstStyle/>
          <a:p>
            <a:fld id="{81DFA75A-9615-4168-B177-E1DFC7E7D85A}" type="slidenum">
              <a:rPr lang="en-CA" smtClean="0"/>
              <a:t>9</a:t>
            </a:fld>
            <a:endParaRPr lang="en-CA"/>
          </a:p>
        </p:txBody>
      </p:sp>
    </p:spTree>
    <p:extLst>
      <p:ext uri="{BB962C8B-B14F-4D97-AF65-F5344CB8AC3E}">
        <p14:creationId xmlns:p14="http://schemas.microsoft.com/office/powerpoint/2010/main" val="3343414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7705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a:prstGeom prst="rect">
            <a:avLst/>
          </a:prstGeo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a:prstGeom prst="rect">
            <a:avLst/>
          </a:prstGeo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a:xfrm>
            <a:off x="3776663" y="6111875"/>
            <a:ext cx="2286000" cy="365125"/>
          </a:xfrm>
          <a:prstGeom prst="rect">
            <a:avLst/>
          </a:prstGeom>
        </p:spPr>
        <p:txBody>
          <a:bodyPr/>
          <a:lstStyle>
            <a:lvl1pPr>
              <a:defRPr/>
            </a:lvl1pPr>
            <a:extLst/>
          </a:lstStyle>
          <a:p>
            <a:pPr>
              <a:defRPr/>
            </a:pPr>
            <a:fld id="{DDC9EE46-5EFA-4FB5-8B2C-C71667219925}" type="datetimeFigureOut">
              <a:rPr lang="en-US"/>
              <a:pPr>
                <a:defRPr/>
              </a:pPr>
              <a:t>9/21/2020</a:t>
            </a:fld>
            <a:endParaRPr lang="en-US"/>
          </a:p>
        </p:txBody>
      </p:sp>
      <p:sp>
        <p:nvSpPr>
          <p:cNvPr id="8" name="Footer Placeholder 7"/>
          <p:cNvSpPr>
            <a:spLocks noGrp="1"/>
          </p:cNvSpPr>
          <p:nvPr>
            <p:ph type="ftr" sz="quarter" idx="11"/>
          </p:nvPr>
        </p:nvSpPr>
        <p:spPr>
          <a:xfrm>
            <a:off x="6062663" y="6111875"/>
            <a:ext cx="2286000" cy="365125"/>
          </a:xfrm>
          <a:prstGeom prst="rect">
            <a:avLst/>
          </a:prstGeom>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a:xfrm>
            <a:off x="8348663" y="6111875"/>
            <a:ext cx="457200" cy="365125"/>
          </a:xfrm>
          <a:prstGeom prst="rect">
            <a:avLst/>
          </a:prstGeom>
        </p:spPr>
        <p:txBody>
          <a:bodyPr/>
          <a:lstStyle>
            <a:lvl1pPr>
              <a:defRPr/>
            </a:lvl1pPr>
            <a:extLst/>
          </a:lstStyle>
          <a:p>
            <a:pPr>
              <a:defRPr/>
            </a:pPr>
            <a:fld id="{790F907C-5142-43C6-871F-29E6EC909262}" type="slidenum">
              <a:rPr lang="en-US"/>
              <a:pPr>
                <a:defRPr/>
              </a:pPr>
              <a:t>‹#›</a:t>
            </a:fld>
            <a:endParaRPr lang="en-US"/>
          </a:p>
        </p:txBody>
      </p:sp>
    </p:spTree>
    <p:extLst>
      <p:ext uri="{BB962C8B-B14F-4D97-AF65-F5344CB8AC3E}">
        <p14:creationId xmlns:p14="http://schemas.microsoft.com/office/powerpoint/2010/main" val="3877821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1470025"/>
          </a:xfrm>
          <a:prstGeom prst="rect">
            <a:avLst/>
          </a:prstGeom>
        </p:spPr>
        <p:txBody>
          <a:bodyPr/>
          <a:lstStyle/>
          <a:p>
            <a:r>
              <a:rPr lang="en-US" dirty="0" smtClean="0"/>
              <a:t>Click to edit Master title style</a:t>
            </a:r>
            <a:endParaRPr lang="en-CA" dirty="0"/>
          </a:p>
        </p:txBody>
      </p:sp>
      <p:sp>
        <p:nvSpPr>
          <p:cNvPr id="3" name="Subtitle 2"/>
          <p:cNvSpPr>
            <a:spLocks noGrp="1"/>
          </p:cNvSpPr>
          <p:nvPr>
            <p:ph type="subTitle" idx="1" hasCustomPrompt="1"/>
          </p:nvPr>
        </p:nvSpPr>
        <p:spPr>
          <a:xfrm>
            <a:off x="611560" y="2132856"/>
            <a:ext cx="7992888" cy="3744416"/>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subtext style</a:t>
            </a:r>
            <a:endParaRPr lang="en-CA" dirty="0"/>
          </a:p>
        </p:txBody>
      </p:sp>
    </p:spTree>
    <p:extLst>
      <p:ext uri="{BB962C8B-B14F-4D97-AF65-F5344CB8AC3E}">
        <p14:creationId xmlns:p14="http://schemas.microsoft.com/office/powerpoint/2010/main" val="3738095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EEC922C-F4D9-4EB2-BC8F-06F52C82E6F5}" type="datetimeFigureOut">
              <a:rPr lang="en-US"/>
              <a:pPr>
                <a:defRPr/>
              </a:pPr>
              <a:t>9/21/2020</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ECBDC1E-B9F9-4CBF-B3B1-0AB7969D909F}" type="slidenum">
              <a:rPr lang="en-US"/>
              <a:pPr>
                <a:defRPr/>
              </a:pPr>
              <a:t>‹#›</a:t>
            </a:fld>
            <a:endParaRPr lang="en-US"/>
          </a:p>
        </p:txBody>
      </p:sp>
    </p:spTree>
    <p:extLst>
      <p:ext uri="{BB962C8B-B14F-4D97-AF65-F5344CB8AC3E}">
        <p14:creationId xmlns:p14="http://schemas.microsoft.com/office/powerpoint/2010/main" val="249710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pic>
        <p:nvPicPr>
          <p:cNvPr id="3" name="Picture 3" descr="HSN matrix logo selection.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7200" y="5999163"/>
            <a:ext cx="1568450"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a:prstGeom prst="rect">
            <a:avLst/>
          </a:prstGeom>
        </p:spPr>
        <p:txBody>
          <a:bodyPr/>
          <a:lstStyle/>
          <a:p>
            <a:r>
              <a:rPr lang="en-CA" dirty="0" smtClean="0"/>
              <a:t>Click to edit Master title style</a:t>
            </a:r>
            <a:endParaRPr lang="en-US" dirty="0"/>
          </a:p>
        </p:txBody>
      </p:sp>
      <p:sp>
        <p:nvSpPr>
          <p:cNvPr id="4" name="Slide Number Placeholder 5"/>
          <p:cNvSpPr>
            <a:spLocks noGrp="1"/>
          </p:cNvSpPr>
          <p:nvPr>
            <p:ph type="sldNum" sz="quarter" idx="10"/>
          </p:nvPr>
        </p:nvSpPr>
        <p:spPr>
          <a:xfrm>
            <a:off x="6553200" y="6356350"/>
            <a:ext cx="2133600" cy="365125"/>
          </a:xfrm>
          <a:prstGeom prst="rect">
            <a:avLst/>
          </a:prstGeom>
        </p:spPr>
        <p:txBody>
          <a:bodyPr/>
          <a:lstStyle>
            <a:lvl1pPr>
              <a:defRPr/>
            </a:lvl1pPr>
          </a:lstStyle>
          <a:p>
            <a:pPr>
              <a:defRPr/>
            </a:pPr>
            <a:fld id="{FD97F820-832F-44C0-A135-E7345C46E67A}" type="slidenum">
              <a:rPr lang="en-US"/>
              <a:pPr>
                <a:defRPr/>
              </a:pPr>
              <a:t>‹#›</a:t>
            </a:fld>
            <a:endParaRPr lang="en-US"/>
          </a:p>
        </p:txBody>
      </p:sp>
    </p:spTree>
    <p:extLst>
      <p:ext uri="{BB962C8B-B14F-4D97-AF65-F5344CB8AC3E}">
        <p14:creationId xmlns:p14="http://schemas.microsoft.com/office/powerpoint/2010/main" val="42334101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797152"/>
            <a:ext cx="9158452" cy="1520321"/>
          </a:xfrm>
          <a:prstGeom prst="rect">
            <a:avLst/>
          </a:prstGeom>
          <a:solidFill>
            <a:srgbClr val="0042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86452" y="3140968"/>
            <a:ext cx="3816424" cy="1456726"/>
          </a:xfrm>
          <a:prstGeom prst="rect">
            <a:avLst/>
          </a:prstGeom>
        </p:spPr>
      </p:pic>
    </p:spTree>
    <p:extLst>
      <p:ext uri="{BB962C8B-B14F-4D97-AF65-F5344CB8AC3E}">
        <p14:creationId xmlns:p14="http://schemas.microsoft.com/office/powerpoint/2010/main" val="1367234514"/>
      </p:ext>
    </p:extLst>
  </p:cSld>
  <p:clrMap bg1="lt1" tx1="dk1" bg2="lt2" tx2="dk2" accent1="accent1" accent2="accent2" accent3="accent3" accent4="accent4" accent5="accent5" accent6="accent6" hlink="hlink" folHlink="folHlink"/>
  <p:sldLayoutIdLst>
    <p:sldLayoutId id="2147483649"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1520" y="6021288"/>
            <a:ext cx="1697915" cy="650560"/>
          </a:xfrm>
          <a:prstGeom prst="rect">
            <a:avLst/>
          </a:prstGeom>
        </p:spPr>
      </p:pic>
    </p:spTree>
    <p:extLst>
      <p:ext uri="{BB962C8B-B14F-4D97-AF65-F5344CB8AC3E}">
        <p14:creationId xmlns:p14="http://schemas.microsoft.com/office/powerpoint/2010/main" val="1868193976"/>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www.pyng.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pyng.com/"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youtu.be/NlYt4rO1B8k"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http://www.pyng.com/products/t-podresponder/t-podresponder-train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HSN matrix logo selection.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5388" y="2400300"/>
            <a:ext cx="3908425"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4362450"/>
            <a:ext cx="9144000" cy="1838325"/>
          </a:xfrm>
          <a:prstGeom prst="rect">
            <a:avLst/>
          </a:prstGeom>
          <a:solidFill>
            <a:srgbClr val="08254C"/>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52" name="Title 1"/>
          <p:cNvSpPr>
            <a:spLocks noGrp="1"/>
          </p:cNvSpPr>
          <p:nvPr>
            <p:ph type="ctrTitle"/>
          </p:nvPr>
        </p:nvSpPr>
        <p:spPr>
          <a:xfrm>
            <a:off x="4799013" y="4633913"/>
            <a:ext cx="3856037" cy="811212"/>
          </a:xfrm>
        </p:spPr>
        <p:txBody>
          <a:bodyPr/>
          <a:lstStyle/>
          <a:p>
            <a:pPr algn="l" eaLnBrk="1" fontAlgn="auto" hangingPunct="1">
              <a:spcAft>
                <a:spcPts val="0"/>
              </a:spcAft>
              <a:defRPr/>
            </a:pPr>
            <a:r>
              <a:rPr lang="en-US" altLang="en-US" sz="2000" dirty="0" smtClean="0">
                <a:solidFill>
                  <a:schemeClr val="bg1"/>
                </a:solidFill>
                <a:latin typeface="Arial" charset="0"/>
                <a:cs typeface="Arial" charset="0"/>
              </a:rPr>
              <a:t>Trauma Services Department</a:t>
            </a:r>
          </a:p>
        </p:txBody>
      </p:sp>
      <p:sp>
        <p:nvSpPr>
          <p:cNvPr id="2053" name="Subtitle 2"/>
          <p:cNvSpPr>
            <a:spLocks noGrp="1"/>
          </p:cNvSpPr>
          <p:nvPr>
            <p:ph type="subTitle" idx="1"/>
          </p:nvPr>
        </p:nvSpPr>
        <p:spPr>
          <a:xfrm>
            <a:off x="3419872" y="5021262"/>
            <a:ext cx="5616624" cy="520700"/>
          </a:xfrm>
        </p:spPr>
        <p:txBody>
          <a:bodyPr>
            <a:noAutofit/>
          </a:bodyPr>
          <a:lstStyle/>
          <a:p>
            <a:pPr algn="l" eaLnBrk="1" fontAlgn="auto" hangingPunct="1">
              <a:spcAft>
                <a:spcPts val="0"/>
              </a:spcAft>
              <a:buFont typeface="Wingdings 2"/>
              <a:buNone/>
              <a:defRPr/>
            </a:pPr>
            <a:r>
              <a:rPr lang="en-US" altLang="en-US" b="1" dirty="0" smtClean="0">
                <a:solidFill>
                  <a:srgbClr val="FF6600"/>
                </a:solidFill>
                <a:latin typeface="Arial" panose="020B0604020202020204" pitchFamily="34" charset="0"/>
                <a:cs typeface="Arial" panose="020B0604020202020204" pitchFamily="34" charset="0"/>
              </a:rPr>
              <a:t>Trauma  Assessment &amp; Initial Management</a:t>
            </a:r>
          </a:p>
        </p:txBody>
      </p:sp>
    </p:spTree>
    <p:extLst>
      <p:ext uri="{BB962C8B-B14F-4D97-AF65-F5344CB8AC3E}">
        <p14:creationId xmlns:p14="http://schemas.microsoft.com/office/powerpoint/2010/main" val="3068483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476672"/>
            <a:ext cx="5164385" cy="523220"/>
          </a:xfrm>
          <a:prstGeom prst="rect">
            <a:avLst/>
          </a:prstGeom>
          <a:noFill/>
        </p:spPr>
        <p:txBody>
          <a:bodyPr wrap="square" rtlCol="0">
            <a:spAutoFit/>
          </a:bodyPr>
          <a:lstStyle/>
          <a:p>
            <a:pPr algn="ctr"/>
            <a:r>
              <a:rPr lang="en-CA" sz="2800" b="1" dirty="0" smtClean="0">
                <a:latin typeface="Arial" panose="020B0604020202020204" pitchFamily="34" charset="0"/>
                <a:cs typeface="Arial" panose="020B0604020202020204" pitchFamily="34" charset="0"/>
              </a:rPr>
              <a:t>DEFINATIVE DISPOSTION</a:t>
            </a:r>
            <a:endParaRPr lang="en-CA" sz="28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389762"/>
            <a:ext cx="3446288" cy="2039238"/>
          </a:xfrm>
          <a:prstGeom prst="rect">
            <a:avLst/>
          </a:prstGeom>
        </p:spPr>
      </p:pic>
      <p:pic>
        <p:nvPicPr>
          <p:cNvPr id="3074" name="Picture 2" descr="C:\Users\tmurray\Documents\operating roo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115" y="3561023"/>
            <a:ext cx="4536504" cy="2550714"/>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tmurray\Documents\surgical ward 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3506" y="3579676"/>
            <a:ext cx="3013149" cy="255071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tmurray\Documents\icu trauma patient.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17888" y="1389762"/>
            <a:ext cx="3987527" cy="2039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9328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murray\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7087" y="1690911"/>
            <a:ext cx="2409825" cy="18954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11760" y="1052736"/>
            <a:ext cx="4320480" cy="584775"/>
          </a:xfrm>
          <a:prstGeom prst="rect">
            <a:avLst/>
          </a:prstGeom>
          <a:noFill/>
        </p:spPr>
        <p:txBody>
          <a:bodyPr wrap="square" rtlCol="0">
            <a:spAutoFit/>
          </a:bodyPr>
          <a:lstStyle/>
          <a:p>
            <a:pPr algn="ctr"/>
            <a:r>
              <a:rPr lang="en-CA" sz="3200" b="1" u="sng" dirty="0" smtClean="0"/>
              <a:t>PELVIC STABILIZATION</a:t>
            </a:r>
            <a:endParaRPr lang="en-CA" sz="3200" b="1" u="sng" dirty="0"/>
          </a:p>
        </p:txBody>
      </p:sp>
      <p:sp>
        <p:nvSpPr>
          <p:cNvPr id="3" name="TextBox 2"/>
          <p:cNvSpPr txBox="1"/>
          <p:nvPr/>
        </p:nvSpPr>
        <p:spPr>
          <a:xfrm>
            <a:off x="6984268" y="6051485"/>
            <a:ext cx="1512168" cy="246221"/>
          </a:xfrm>
          <a:prstGeom prst="rect">
            <a:avLst/>
          </a:prstGeom>
          <a:noFill/>
        </p:spPr>
        <p:txBody>
          <a:bodyPr wrap="square" rtlCol="0">
            <a:spAutoFit/>
          </a:bodyPr>
          <a:lstStyle/>
          <a:p>
            <a:r>
              <a:rPr lang="en-CA" sz="1000" b="1" dirty="0" smtClean="0">
                <a:hlinkClick r:id="rId4"/>
              </a:rPr>
              <a:t>www.pyng.com</a:t>
            </a:r>
            <a:r>
              <a:rPr lang="en-CA" sz="1000" b="1" dirty="0" smtClean="0"/>
              <a:t> (e-book)</a:t>
            </a:r>
            <a:endParaRPr lang="en-CA" sz="1000" b="1" dirty="0"/>
          </a:p>
        </p:txBody>
      </p:sp>
      <p:sp>
        <p:nvSpPr>
          <p:cNvPr id="4" name="TextBox 3"/>
          <p:cNvSpPr txBox="1"/>
          <p:nvPr/>
        </p:nvSpPr>
        <p:spPr>
          <a:xfrm>
            <a:off x="1259633" y="3933056"/>
            <a:ext cx="6984776" cy="1754326"/>
          </a:xfrm>
          <a:prstGeom prst="rect">
            <a:avLst/>
          </a:prstGeom>
          <a:noFill/>
        </p:spPr>
        <p:txBody>
          <a:bodyPr wrap="square" rtlCol="0">
            <a:spAutoFit/>
          </a:bodyPr>
          <a:lstStyle/>
          <a:p>
            <a:pPr marL="285750" indent="-285750">
              <a:buFont typeface="Arial" panose="020B0604020202020204" pitchFamily="34" charset="0"/>
              <a:buChar char="•"/>
            </a:pPr>
            <a:r>
              <a:rPr lang="en-CA" smtClean="0"/>
              <a:t>Reduces </a:t>
            </a:r>
            <a:r>
              <a:rPr lang="en-CA" dirty="0" smtClean="0"/>
              <a:t>pelvic volume/</a:t>
            </a:r>
            <a:r>
              <a:rPr lang="en-CA" dirty="0" err="1" smtClean="0"/>
              <a:t>tamponades</a:t>
            </a:r>
            <a:r>
              <a:rPr lang="en-CA" dirty="0" smtClean="0"/>
              <a:t> bleeding</a:t>
            </a:r>
          </a:p>
          <a:p>
            <a:pPr marL="285750" indent="-285750">
              <a:buFont typeface="Arial" panose="020B0604020202020204" pitchFamily="34" charset="0"/>
              <a:buChar char="•"/>
            </a:pPr>
            <a:r>
              <a:rPr lang="en-CA" dirty="0" smtClean="0"/>
              <a:t>Prevents additional damage to veins and arteries in the area of the fracture</a:t>
            </a:r>
          </a:p>
          <a:p>
            <a:pPr marL="285750" indent="-285750">
              <a:buFont typeface="Arial" panose="020B0604020202020204" pitchFamily="34" charset="0"/>
              <a:buChar char="•"/>
            </a:pPr>
            <a:r>
              <a:rPr lang="en-CA" dirty="0" smtClean="0"/>
              <a:t>Prevents additional damage to nerves in the area of the fracture</a:t>
            </a:r>
          </a:p>
          <a:p>
            <a:pPr marL="285750" indent="-285750">
              <a:buFont typeface="Arial" panose="020B0604020202020204" pitchFamily="34" charset="0"/>
              <a:buChar char="•"/>
            </a:pPr>
            <a:r>
              <a:rPr lang="en-CA" dirty="0" smtClean="0"/>
              <a:t>Prevents additional movement of the bones near the fracture site</a:t>
            </a:r>
          </a:p>
          <a:p>
            <a:pPr marL="285750" indent="-285750">
              <a:buFont typeface="Arial" panose="020B0604020202020204" pitchFamily="34" charset="0"/>
              <a:buChar char="•"/>
            </a:pPr>
            <a:r>
              <a:rPr lang="en-CA" dirty="0" smtClean="0"/>
              <a:t>Reduces pain</a:t>
            </a:r>
            <a:endParaRPr lang="en-CA" dirty="0"/>
          </a:p>
        </p:txBody>
      </p:sp>
      <p:sp>
        <p:nvSpPr>
          <p:cNvPr id="5" name="TextBox 4"/>
          <p:cNvSpPr txBox="1"/>
          <p:nvPr/>
        </p:nvSpPr>
        <p:spPr>
          <a:xfrm>
            <a:off x="5076056" y="3353425"/>
            <a:ext cx="2664296" cy="276999"/>
          </a:xfrm>
          <a:prstGeom prst="rect">
            <a:avLst/>
          </a:prstGeom>
          <a:noFill/>
        </p:spPr>
        <p:txBody>
          <a:bodyPr wrap="square" rtlCol="0">
            <a:spAutoFit/>
          </a:bodyPr>
          <a:lstStyle/>
          <a:p>
            <a:r>
              <a:rPr lang="en-CA" sz="1200" dirty="0" smtClean="0"/>
              <a:t>T-POD (Trauma Pelvic Orthotic Device)</a:t>
            </a:r>
            <a:endParaRPr lang="en-CA" sz="1200" dirty="0"/>
          </a:p>
        </p:txBody>
      </p:sp>
    </p:spTree>
    <p:extLst>
      <p:ext uri="{BB962C8B-B14F-4D97-AF65-F5344CB8AC3E}">
        <p14:creationId xmlns:p14="http://schemas.microsoft.com/office/powerpoint/2010/main" val="977950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9200" y="657847"/>
            <a:ext cx="8064896" cy="4247317"/>
          </a:xfrm>
          <a:prstGeom prst="rect">
            <a:avLst/>
          </a:prstGeom>
          <a:noFill/>
        </p:spPr>
        <p:txBody>
          <a:bodyPr wrap="square" rtlCol="0">
            <a:spAutoFit/>
          </a:bodyPr>
          <a:lstStyle/>
          <a:p>
            <a:pPr algn="ctr"/>
            <a:r>
              <a:rPr lang="en-CA" sz="3600" b="1" u="sng" dirty="0" smtClean="0"/>
              <a:t>Considerations:</a:t>
            </a:r>
          </a:p>
          <a:p>
            <a:endParaRPr lang="en-CA" b="1" u="sng" dirty="0"/>
          </a:p>
          <a:p>
            <a:pPr marL="285750" indent="-285750">
              <a:buFont typeface="Arial" panose="020B0604020202020204" pitchFamily="34" charset="0"/>
              <a:buChar char="•"/>
            </a:pPr>
            <a:r>
              <a:rPr lang="en-CA" dirty="0" smtClean="0"/>
              <a:t>100% radiolucent.</a:t>
            </a:r>
          </a:p>
          <a:p>
            <a:pPr marL="285750" indent="-285750">
              <a:buFont typeface="Arial" panose="020B0604020202020204" pitchFamily="34" charset="0"/>
              <a:buChar char="•"/>
            </a:pPr>
            <a:r>
              <a:rPr lang="en-CA" u="sng" dirty="0" smtClean="0"/>
              <a:t>One</a:t>
            </a:r>
            <a:r>
              <a:rPr lang="en-CA" dirty="0" smtClean="0"/>
              <a:t> time use.</a:t>
            </a:r>
          </a:p>
          <a:p>
            <a:pPr marL="285750" indent="-285750">
              <a:buFont typeface="Arial" panose="020B0604020202020204" pitchFamily="34" charset="0"/>
              <a:buChar char="•"/>
            </a:pPr>
            <a:r>
              <a:rPr lang="en-CA" dirty="0" smtClean="0"/>
              <a:t>One size fits all (including children ≥ 50 lbs.).</a:t>
            </a:r>
          </a:p>
          <a:p>
            <a:pPr marL="285750" indent="-285750">
              <a:buFont typeface="Arial" panose="020B0604020202020204" pitchFamily="34" charset="0"/>
              <a:buChar char="•"/>
            </a:pPr>
            <a:r>
              <a:rPr lang="en-CA" dirty="0" smtClean="0"/>
              <a:t>If not contraindicated, a </a:t>
            </a:r>
            <a:r>
              <a:rPr lang="en-CA" dirty="0" err="1" smtClean="0"/>
              <a:t>foley</a:t>
            </a:r>
            <a:r>
              <a:rPr lang="en-CA" dirty="0" smtClean="0"/>
              <a:t> catheter should be placed prior to application if needed.</a:t>
            </a:r>
          </a:p>
          <a:p>
            <a:pPr marL="285750" indent="-285750">
              <a:buFont typeface="Arial" panose="020B0604020202020204" pitchFamily="34" charset="0"/>
              <a:buChar char="•"/>
            </a:pPr>
            <a:r>
              <a:rPr lang="en-CA" dirty="0" smtClean="0"/>
              <a:t>Injuries to the bladder, urethra, prostate, uterus, vagina, and anal canal can also be present.</a:t>
            </a:r>
          </a:p>
          <a:p>
            <a:pPr marL="285750" indent="-285750">
              <a:buFont typeface="Arial" panose="020B0604020202020204" pitchFamily="34" charset="0"/>
              <a:buChar char="•"/>
            </a:pPr>
            <a:r>
              <a:rPr lang="en-CA" dirty="0" smtClean="0"/>
              <a:t>Skin checks should be done every 12 hrs.</a:t>
            </a:r>
          </a:p>
          <a:p>
            <a:pPr marL="285750" indent="-285750">
              <a:buFont typeface="Arial" panose="020B0604020202020204" pitchFamily="34" charset="0"/>
              <a:buChar char="•"/>
            </a:pPr>
            <a:r>
              <a:rPr lang="en-CA" dirty="0" smtClean="0"/>
              <a:t>Monitor neurovascular status prior to and after application.</a:t>
            </a:r>
          </a:p>
          <a:p>
            <a:pPr marL="285750" indent="-285750">
              <a:buFont typeface="Arial" panose="020B0604020202020204" pitchFamily="34" charset="0"/>
              <a:buChar char="•"/>
            </a:pPr>
            <a:r>
              <a:rPr lang="en-CA" dirty="0" smtClean="0"/>
              <a:t>Center over greater trochanters.</a:t>
            </a:r>
          </a:p>
          <a:p>
            <a:pPr marL="285750" indent="-285750">
              <a:buFont typeface="Arial" panose="020B0604020202020204" pitchFamily="34" charset="0"/>
              <a:buChar char="•"/>
            </a:pPr>
            <a:endParaRPr lang="en-CA" dirty="0" smtClean="0"/>
          </a:p>
          <a:p>
            <a:pPr marL="285750" indent="-285750">
              <a:buFont typeface="Arial" panose="020B0604020202020204" pitchFamily="34" charset="0"/>
              <a:buChar char="•"/>
            </a:pPr>
            <a:endParaRPr lang="en-CA" dirty="0"/>
          </a:p>
        </p:txBody>
      </p:sp>
      <p:sp>
        <p:nvSpPr>
          <p:cNvPr id="3" name="TextBox 2"/>
          <p:cNvSpPr txBox="1"/>
          <p:nvPr/>
        </p:nvSpPr>
        <p:spPr>
          <a:xfrm>
            <a:off x="6984268" y="6051485"/>
            <a:ext cx="1512168" cy="246221"/>
          </a:xfrm>
          <a:prstGeom prst="rect">
            <a:avLst/>
          </a:prstGeom>
          <a:noFill/>
        </p:spPr>
        <p:txBody>
          <a:bodyPr wrap="square" rtlCol="0">
            <a:spAutoFit/>
          </a:bodyPr>
          <a:lstStyle/>
          <a:p>
            <a:r>
              <a:rPr lang="en-CA" sz="1000" b="1" dirty="0" smtClean="0">
                <a:hlinkClick r:id="rId3"/>
              </a:rPr>
              <a:t>www.pyng.com</a:t>
            </a:r>
            <a:r>
              <a:rPr lang="en-CA" sz="1000" b="1" dirty="0" smtClean="0"/>
              <a:t> (e-book)</a:t>
            </a:r>
            <a:endParaRPr lang="en-CA" sz="1000" b="1" dirty="0"/>
          </a:p>
        </p:txBody>
      </p:sp>
      <p:pic>
        <p:nvPicPr>
          <p:cNvPr id="2050" name="Picture 2" descr="C:\Users\tmurray\Desktop\download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4063713"/>
            <a:ext cx="2600325" cy="1752600"/>
          </a:xfrm>
          <a:prstGeom prst="rect">
            <a:avLst/>
          </a:prstGeom>
          <a:noFill/>
          <a:extLst>
            <a:ext uri="{909E8E84-426E-40DD-AFC4-6F175D3DCCD1}">
              <a14:hiddenFill xmlns:a14="http://schemas.microsoft.com/office/drawing/2010/main">
                <a:solidFill>
                  <a:srgbClr val="FFFFFF"/>
                </a:solidFill>
              </a14:hiddenFill>
            </a:ext>
          </a:extLst>
        </p:spPr>
      </p:pic>
      <p:sp>
        <p:nvSpPr>
          <p:cNvPr id="4" name="Left Bracket 3"/>
          <p:cNvSpPr/>
          <p:nvPr/>
        </p:nvSpPr>
        <p:spPr>
          <a:xfrm>
            <a:off x="4291211" y="4725144"/>
            <a:ext cx="216024" cy="1008112"/>
          </a:xfrm>
          <a:prstGeom prst="leftBracket">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Right Arrow 4"/>
          <p:cNvSpPr/>
          <p:nvPr/>
        </p:nvSpPr>
        <p:spPr>
          <a:xfrm flipV="1">
            <a:off x="4716016" y="5144044"/>
            <a:ext cx="762384" cy="15716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Left Arrow 5"/>
          <p:cNvSpPr/>
          <p:nvPr/>
        </p:nvSpPr>
        <p:spPr>
          <a:xfrm>
            <a:off x="5292080" y="5301208"/>
            <a:ext cx="644054" cy="148565"/>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p:cNvSpPr txBox="1"/>
          <p:nvPr/>
        </p:nvSpPr>
        <p:spPr>
          <a:xfrm>
            <a:off x="6156176" y="6305879"/>
            <a:ext cx="2808312" cy="246221"/>
          </a:xfrm>
          <a:prstGeom prst="rect">
            <a:avLst/>
          </a:prstGeom>
          <a:noFill/>
        </p:spPr>
        <p:txBody>
          <a:bodyPr wrap="square" rtlCol="0">
            <a:spAutoFit/>
          </a:bodyPr>
          <a:lstStyle/>
          <a:p>
            <a:r>
              <a:rPr lang="en-CA" sz="1000" b="1" dirty="0" smtClean="0">
                <a:solidFill>
                  <a:schemeClr val="tx2">
                    <a:lumMod val="75000"/>
                  </a:schemeClr>
                </a:solidFill>
              </a:rPr>
              <a:t>ATLS 10</a:t>
            </a:r>
            <a:r>
              <a:rPr lang="en-CA" sz="1000" b="1" baseline="30000" dirty="0" smtClean="0">
                <a:solidFill>
                  <a:schemeClr val="tx2">
                    <a:lumMod val="75000"/>
                  </a:schemeClr>
                </a:solidFill>
              </a:rPr>
              <a:t>th</a:t>
            </a:r>
            <a:r>
              <a:rPr lang="en-CA" sz="1000" b="1" dirty="0" smtClean="0">
                <a:solidFill>
                  <a:schemeClr val="tx2">
                    <a:lumMod val="75000"/>
                  </a:schemeClr>
                </a:solidFill>
              </a:rPr>
              <a:t> Edition-American College of Surgeons</a:t>
            </a:r>
            <a:endParaRPr lang="en-CA" sz="1000" b="1" dirty="0">
              <a:solidFill>
                <a:schemeClr val="tx2">
                  <a:lumMod val="75000"/>
                </a:schemeClr>
              </a:solidFill>
            </a:endParaRPr>
          </a:p>
        </p:txBody>
      </p:sp>
    </p:spTree>
    <p:extLst>
      <p:ext uri="{BB962C8B-B14F-4D97-AF65-F5344CB8AC3E}">
        <p14:creationId xmlns:p14="http://schemas.microsoft.com/office/powerpoint/2010/main" val="397401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murray\Desktop\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3313559"/>
            <a:ext cx="3240360" cy="244827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tmurray\Desktop\images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9072" y="436687"/>
            <a:ext cx="2945296" cy="19335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tmurray\Desktop\download (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1442889"/>
            <a:ext cx="2552700" cy="17907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tmurray\Desktop\images (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3356992"/>
            <a:ext cx="2808312" cy="226655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72111" y="2790800"/>
            <a:ext cx="1603945" cy="307777"/>
          </a:xfrm>
          <a:prstGeom prst="rect">
            <a:avLst/>
          </a:prstGeom>
          <a:noFill/>
          <a:ln>
            <a:solidFill>
              <a:srgbClr val="FF0000"/>
            </a:solidFill>
          </a:ln>
        </p:spPr>
        <p:txBody>
          <a:bodyPr wrap="square" rtlCol="0">
            <a:spAutoFit/>
          </a:bodyPr>
          <a:lstStyle/>
          <a:p>
            <a:r>
              <a:rPr lang="en-CA" sz="1400" dirty="0" smtClean="0"/>
              <a:t>Open book pelvic #</a:t>
            </a:r>
            <a:endParaRPr lang="en-CA" sz="1400" dirty="0"/>
          </a:p>
        </p:txBody>
      </p:sp>
    </p:spTree>
    <p:extLst>
      <p:ext uri="{BB962C8B-B14F-4D97-AF65-F5344CB8AC3E}">
        <p14:creationId xmlns:p14="http://schemas.microsoft.com/office/powerpoint/2010/main" val="1232515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9792" y="903040"/>
            <a:ext cx="3312368" cy="369332"/>
          </a:xfrm>
          <a:prstGeom prst="rect">
            <a:avLst/>
          </a:prstGeom>
          <a:noFill/>
        </p:spPr>
        <p:txBody>
          <a:bodyPr wrap="square" rtlCol="0">
            <a:spAutoFit/>
          </a:bodyPr>
          <a:lstStyle/>
          <a:p>
            <a:pPr algn="ctr"/>
            <a:r>
              <a:rPr lang="en-CA" b="1" u="sng" dirty="0" smtClean="0"/>
              <a:t>TOURNIQUET USE AND CARE</a:t>
            </a:r>
            <a:endParaRPr lang="en-CA" b="1" u="sng" dirty="0"/>
          </a:p>
        </p:txBody>
      </p:sp>
      <p:pic>
        <p:nvPicPr>
          <p:cNvPr id="1026" name="Picture 2" descr="C:\Users\tmurray\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7199" y="2548339"/>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115616" y="1412776"/>
            <a:ext cx="4498380" cy="2031325"/>
          </a:xfrm>
          <a:prstGeom prst="rect">
            <a:avLst/>
          </a:prstGeom>
          <a:noFill/>
        </p:spPr>
        <p:txBody>
          <a:bodyPr wrap="square" rtlCol="0">
            <a:spAutoFit/>
          </a:bodyPr>
          <a:lstStyle/>
          <a:p>
            <a:r>
              <a:rPr lang="en-CA" u="sng" dirty="0" smtClean="0"/>
              <a:t>Indications for use:</a:t>
            </a:r>
          </a:p>
          <a:p>
            <a:endParaRPr lang="en-CA" dirty="0" smtClean="0"/>
          </a:p>
          <a:p>
            <a:pPr marL="342900" indent="-342900">
              <a:buAutoNum type="arabicPeriod"/>
            </a:pPr>
            <a:r>
              <a:rPr lang="en-CA" dirty="0" smtClean="0"/>
              <a:t>Amputation (partial or total)</a:t>
            </a:r>
          </a:p>
          <a:p>
            <a:pPr marL="342900" indent="-342900">
              <a:buAutoNum type="arabicPeriod"/>
            </a:pPr>
            <a:r>
              <a:rPr lang="en-CA" dirty="0" smtClean="0"/>
              <a:t>Crushed or mangled extremity</a:t>
            </a:r>
          </a:p>
          <a:p>
            <a:pPr marL="342900" indent="-342900">
              <a:buAutoNum type="arabicPeriod"/>
            </a:pPr>
            <a:r>
              <a:rPr lang="en-CA" dirty="0" smtClean="0"/>
              <a:t>Penetrating injury (lacerations, gunshot, stabbing)</a:t>
            </a:r>
            <a:endParaRPr lang="en-CA" dirty="0"/>
          </a:p>
          <a:p>
            <a:pPr marL="342900" indent="-342900">
              <a:buAutoNum type="arabicPeriod"/>
            </a:pPr>
            <a:r>
              <a:rPr lang="en-CA" dirty="0" smtClean="0"/>
              <a:t>Open fracture with uncontrolled bleeding</a:t>
            </a:r>
            <a:endParaRPr lang="en-CA" dirty="0"/>
          </a:p>
        </p:txBody>
      </p:sp>
      <p:sp>
        <p:nvSpPr>
          <p:cNvPr id="5" name="TextBox 4"/>
          <p:cNvSpPr txBox="1"/>
          <p:nvPr/>
        </p:nvSpPr>
        <p:spPr>
          <a:xfrm>
            <a:off x="1115616" y="3645024"/>
            <a:ext cx="4570388" cy="2092881"/>
          </a:xfrm>
          <a:prstGeom prst="rect">
            <a:avLst/>
          </a:prstGeom>
          <a:noFill/>
        </p:spPr>
        <p:txBody>
          <a:bodyPr wrap="square" rtlCol="0">
            <a:spAutoFit/>
          </a:bodyPr>
          <a:lstStyle/>
          <a:p>
            <a:r>
              <a:rPr lang="en-CA" b="1" i="1" u="sng" dirty="0" smtClean="0">
                <a:solidFill>
                  <a:srgbClr val="FF0000"/>
                </a:solidFill>
              </a:rPr>
              <a:t>Considerations:</a:t>
            </a:r>
            <a:endParaRPr lang="en-CA" dirty="0" smtClean="0">
              <a:solidFill>
                <a:srgbClr val="FF0000"/>
              </a:solidFill>
            </a:endParaRPr>
          </a:p>
          <a:p>
            <a:pPr marL="285750" indent="-285750">
              <a:buFont typeface="Arial" panose="020B0604020202020204" pitchFamily="34" charset="0"/>
              <a:buChar char="•"/>
            </a:pPr>
            <a:r>
              <a:rPr lang="en-CA" sz="1400" dirty="0" smtClean="0"/>
              <a:t>The first step is to apply direct pressure to the wound.  For large wounds pack gauze tightly into the wound until bleeding stops and hold pressure.</a:t>
            </a:r>
          </a:p>
          <a:p>
            <a:endParaRPr lang="en-CA" sz="1400" dirty="0"/>
          </a:p>
          <a:p>
            <a:pPr marL="285750" indent="-285750">
              <a:buFont typeface="Arial" panose="020B0604020202020204" pitchFamily="34" charset="0"/>
              <a:buChar char="•"/>
            </a:pPr>
            <a:r>
              <a:rPr lang="en-CA" sz="1400" dirty="0" smtClean="0"/>
              <a:t>If bleeding continues or if direct pressure/packing is not attainable apply a tourniquet.</a:t>
            </a:r>
          </a:p>
          <a:p>
            <a:endParaRPr lang="en-CA" sz="1400" dirty="0"/>
          </a:p>
          <a:p>
            <a:pPr marL="285750" indent="-285750">
              <a:buFont typeface="Arial" panose="020B0604020202020204" pitchFamily="34" charset="0"/>
              <a:buChar char="•"/>
            </a:pPr>
            <a:r>
              <a:rPr lang="en-CA" sz="1400" b="1" dirty="0" smtClean="0"/>
              <a:t>ALWAYS</a:t>
            </a:r>
            <a:r>
              <a:rPr lang="en-CA" sz="1400" dirty="0" smtClean="0"/>
              <a:t> provide pain medication to the patient.</a:t>
            </a:r>
            <a:endParaRPr lang="en-CA" sz="1400" b="1" dirty="0"/>
          </a:p>
        </p:txBody>
      </p:sp>
      <p:sp>
        <p:nvSpPr>
          <p:cNvPr id="4" name="TextBox 3"/>
          <p:cNvSpPr txBox="1"/>
          <p:nvPr/>
        </p:nvSpPr>
        <p:spPr>
          <a:xfrm>
            <a:off x="6660232" y="6023550"/>
            <a:ext cx="1584176" cy="246221"/>
          </a:xfrm>
          <a:prstGeom prst="rect">
            <a:avLst/>
          </a:prstGeom>
          <a:noFill/>
        </p:spPr>
        <p:txBody>
          <a:bodyPr wrap="square" rtlCol="0">
            <a:spAutoFit/>
          </a:bodyPr>
          <a:lstStyle/>
          <a:p>
            <a:r>
              <a:rPr lang="en-CA" sz="1000" b="1" dirty="0" smtClean="0">
                <a:solidFill>
                  <a:schemeClr val="tx2">
                    <a:lumMod val="75000"/>
                  </a:schemeClr>
                </a:solidFill>
              </a:rPr>
              <a:t>www.bleedingcontrol.org</a:t>
            </a:r>
            <a:endParaRPr lang="en-CA" sz="1000" b="1" dirty="0">
              <a:solidFill>
                <a:schemeClr val="tx2">
                  <a:lumMod val="75000"/>
                </a:schemeClr>
              </a:solidFill>
            </a:endParaRPr>
          </a:p>
        </p:txBody>
      </p:sp>
    </p:spTree>
    <p:extLst>
      <p:ext uri="{BB962C8B-B14F-4D97-AF65-F5344CB8AC3E}">
        <p14:creationId xmlns:p14="http://schemas.microsoft.com/office/powerpoint/2010/main" val="2059287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417" y="476672"/>
            <a:ext cx="5256584" cy="369332"/>
          </a:xfrm>
          <a:prstGeom prst="rect">
            <a:avLst/>
          </a:prstGeom>
          <a:noFill/>
        </p:spPr>
        <p:txBody>
          <a:bodyPr wrap="square" rtlCol="0">
            <a:spAutoFit/>
          </a:bodyPr>
          <a:lstStyle/>
          <a:p>
            <a:pPr algn="ctr"/>
            <a:r>
              <a:rPr lang="en-CA" b="1" i="1" u="sng" dirty="0" smtClean="0"/>
              <a:t>SIMULATION SCENARIOS</a:t>
            </a:r>
            <a:endParaRPr lang="en-CA" b="1" i="1" u="sng" dirty="0"/>
          </a:p>
        </p:txBody>
      </p:sp>
      <p:sp>
        <p:nvSpPr>
          <p:cNvPr id="3" name="TextBox 2"/>
          <p:cNvSpPr txBox="1"/>
          <p:nvPr/>
        </p:nvSpPr>
        <p:spPr>
          <a:xfrm>
            <a:off x="1071439" y="1484784"/>
            <a:ext cx="7272808" cy="2062103"/>
          </a:xfrm>
          <a:prstGeom prst="rect">
            <a:avLst/>
          </a:prstGeom>
          <a:noFill/>
        </p:spPr>
        <p:txBody>
          <a:bodyPr wrap="square" rtlCol="0">
            <a:spAutoFit/>
          </a:bodyPr>
          <a:lstStyle/>
          <a:p>
            <a:r>
              <a:rPr lang="en-CA" sz="1600" b="1" dirty="0" smtClean="0"/>
              <a:t>1</a:t>
            </a:r>
            <a:r>
              <a:rPr lang="en-CA" sz="1600" dirty="0" smtClean="0"/>
              <a:t>.  A </a:t>
            </a:r>
            <a:r>
              <a:rPr lang="en-CA" sz="1400" dirty="0" smtClean="0"/>
              <a:t>21 year old male who sustained multiple stab wounds outside a night club tonight:</a:t>
            </a:r>
          </a:p>
          <a:p>
            <a:endParaRPr lang="en-CA" sz="1400" dirty="0" smtClean="0"/>
          </a:p>
          <a:p>
            <a:pPr marL="285750" indent="-285750">
              <a:buFont typeface="Wingdings" panose="05000000000000000000" pitchFamily="2" charset="2"/>
              <a:buChar char="Ø"/>
            </a:pPr>
            <a:r>
              <a:rPr lang="en-CA" sz="1400" dirty="0" smtClean="0"/>
              <a:t>Weapon was a 3 inch hunting knife</a:t>
            </a:r>
          </a:p>
          <a:p>
            <a:pPr marL="285750" indent="-285750">
              <a:buFont typeface="Wingdings" panose="05000000000000000000" pitchFamily="2" charset="2"/>
              <a:buChar char="Ø"/>
            </a:pPr>
            <a:r>
              <a:rPr lang="en-CA" sz="1400" dirty="0" smtClean="0"/>
              <a:t>Patient is conscious but very anxious</a:t>
            </a:r>
          </a:p>
          <a:p>
            <a:pPr marL="285750" indent="-285750">
              <a:buFont typeface="Wingdings" panose="05000000000000000000" pitchFamily="2" charset="2"/>
              <a:buChar char="Ø"/>
            </a:pPr>
            <a:r>
              <a:rPr lang="en-CA" sz="1400" dirty="0" smtClean="0"/>
              <a:t>Vital signs – BP 100/60, HR 100, RR 26, has a NRB on</a:t>
            </a:r>
          </a:p>
          <a:p>
            <a:pPr marL="285750" indent="-285750">
              <a:buFont typeface="Wingdings" panose="05000000000000000000" pitchFamily="2" charset="2"/>
              <a:buChar char="Ø"/>
            </a:pPr>
            <a:r>
              <a:rPr lang="en-CA" sz="1400" dirty="0" smtClean="0"/>
              <a:t>EMS identified 3 stab wounds to chest and abdomen</a:t>
            </a:r>
          </a:p>
          <a:p>
            <a:pPr marL="285750" indent="-285750">
              <a:buFont typeface="Wingdings" panose="05000000000000000000" pitchFamily="2" charset="2"/>
              <a:buChar char="Ø"/>
            </a:pPr>
            <a:r>
              <a:rPr lang="en-CA" sz="1400" dirty="0" smtClean="0"/>
              <a:t>Small amount of blood at the scene</a:t>
            </a:r>
          </a:p>
          <a:p>
            <a:pPr marL="285750" indent="-285750">
              <a:buFont typeface="Wingdings" panose="05000000000000000000" pitchFamily="2" charset="2"/>
              <a:buChar char="Ø"/>
            </a:pPr>
            <a:r>
              <a:rPr lang="en-CA" sz="1400" dirty="0" smtClean="0"/>
              <a:t>EMS has a 20g. IV with ringers lactate infusing  as a bolus</a:t>
            </a:r>
          </a:p>
          <a:p>
            <a:pPr marL="285750" indent="-285750">
              <a:buFont typeface="Wingdings" panose="05000000000000000000" pitchFamily="2" charset="2"/>
              <a:buChar char="Ø"/>
            </a:pPr>
            <a:endParaRPr lang="en-CA" sz="1400" dirty="0"/>
          </a:p>
        </p:txBody>
      </p:sp>
      <p:sp>
        <p:nvSpPr>
          <p:cNvPr id="4" name="TextBox 3"/>
          <p:cNvSpPr txBox="1"/>
          <p:nvPr/>
        </p:nvSpPr>
        <p:spPr>
          <a:xfrm>
            <a:off x="1071439" y="3933056"/>
            <a:ext cx="6984776" cy="1600438"/>
          </a:xfrm>
          <a:prstGeom prst="rect">
            <a:avLst/>
          </a:prstGeom>
          <a:noFill/>
        </p:spPr>
        <p:txBody>
          <a:bodyPr wrap="square" rtlCol="0">
            <a:spAutoFit/>
          </a:bodyPr>
          <a:lstStyle/>
          <a:p>
            <a:r>
              <a:rPr lang="en-CA" sz="1400" b="1" dirty="0" smtClean="0"/>
              <a:t>2</a:t>
            </a:r>
            <a:r>
              <a:rPr lang="en-CA" sz="1400" dirty="0" smtClean="0"/>
              <a:t>.  A 56 year old male involved in a motorcycle crash on a busy street.  Car forced him off the road and he was thrown into a ditch.  He was wearing a helmet.  EMS (BLS) crew scooped and ran:</a:t>
            </a:r>
          </a:p>
          <a:p>
            <a:endParaRPr lang="en-CA" sz="1400" dirty="0"/>
          </a:p>
          <a:p>
            <a:pPr marL="285750" indent="-285750">
              <a:buFont typeface="Wingdings" panose="05000000000000000000" pitchFamily="2" charset="2"/>
              <a:buChar char="Ø"/>
            </a:pPr>
            <a:r>
              <a:rPr lang="en-CA" sz="1400" dirty="0" smtClean="0"/>
              <a:t>Arrival vital signs – BP 75/55, HR 100, RR 20, </a:t>
            </a:r>
            <a:r>
              <a:rPr lang="en-CA" sz="1400" dirty="0" err="1" smtClean="0"/>
              <a:t>SpO</a:t>
            </a:r>
            <a:r>
              <a:rPr lang="en-CA" sz="1400" dirty="0" smtClean="0"/>
              <a:t>₂ 100% on NRB</a:t>
            </a:r>
          </a:p>
          <a:p>
            <a:pPr marL="285750" indent="-285750">
              <a:buFont typeface="Wingdings" panose="05000000000000000000" pitchFamily="2" charset="2"/>
              <a:buChar char="Ø"/>
            </a:pPr>
            <a:r>
              <a:rPr lang="en-CA" sz="1400" dirty="0" smtClean="0"/>
              <a:t>C-spine collar and back board</a:t>
            </a:r>
          </a:p>
          <a:p>
            <a:pPr marL="285750" indent="-285750">
              <a:buFont typeface="Wingdings" panose="05000000000000000000" pitchFamily="2" charset="2"/>
              <a:buChar char="Ø"/>
            </a:pPr>
            <a:r>
              <a:rPr lang="en-CA" sz="1400" dirty="0" smtClean="0"/>
              <a:t>Patient is talking</a:t>
            </a:r>
            <a:endParaRPr lang="en-CA" sz="1400" dirty="0"/>
          </a:p>
        </p:txBody>
      </p:sp>
    </p:spTree>
    <p:extLst>
      <p:ext uri="{BB962C8B-B14F-4D97-AF65-F5344CB8AC3E}">
        <p14:creationId xmlns:p14="http://schemas.microsoft.com/office/powerpoint/2010/main" val="3001097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417" y="476672"/>
            <a:ext cx="5256584" cy="369332"/>
          </a:xfrm>
          <a:prstGeom prst="rect">
            <a:avLst/>
          </a:prstGeom>
          <a:noFill/>
        </p:spPr>
        <p:txBody>
          <a:bodyPr wrap="square" rtlCol="0">
            <a:spAutoFit/>
          </a:bodyPr>
          <a:lstStyle/>
          <a:p>
            <a:pPr algn="ctr"/>
            <a:r>
              <a:rPr lang="en-CA" b="1" i="1" u="sng" dirty="0" smtClean="0"/>
              <a:t>SIMULATION SCENARIOS</a:t>
            </a:r>
            <a:endParaRPr lang="en-CA" b="1" i="1" u="sng" dirty="0"/>
          </a:p>
        </p:txBody>
      </p:sp>
      <p:sp>
        <p:nvSpPr>
          <p:cNvPr id="3" name="TextBox 2"/>
          <p:cNvSpPr txBox="1"/>
          <p:nvPr/>
        </p:nvSpPr>
        <p:spPr>
          <a:xfrm>
            <a:off x="1403648" y="1916832"/>
            <a:ext cx="6192688" cy="1169551"/>
          </a:xfrm>
          <a:prstGeom prst="rect">
            <a:avLst/>
          </a:prstGeom>
          <a:noFill/>
        </p:spPr>
        <p:txBody>
          <a:bodyPr wrap="square" rtlCol="0">
            <a:spAutoFit/>
          </a:bodyPr>
          <a:lstStyle/>
          <a:p>
            <a:pPr marL="342900" indent="-342900">
              <a:buAutoNum type="arabicPeriod" startAt="3"/>
            </a:pPr>
            <a:r>
              <a:rPr lang="en-CA" sz="1400" dirty="0" smtClean="0"/>
              <a:t>A 27 year old male was swimming  and was struck by a motorboat:</a:t>
            </a:r>
          </a:p>
          <a:p>
            <a:endParaRPr lang="en-CA" sz="1400" dirty="0" smtClean="0"/>
          </a:p>
          <a:p>
            <a:pPr marL="285750" indent="-285750">
              <a:buFont typeface="Wingdings" panose="05000000000000000000" pitchFamily="2" charset="2"/>
              <a:buChar char="Ø"/>
            </a:pPr>
            <a:r>
              <a:rPr lang="en-CA" sz="1400" dirty="0" smtClean="0"/>
              <a:t>He has a LARGE laceration to the back of his head and his right thigh</a:t>
            </a:r>
          </a:p>
          <a:p>
            <a:pPr marL="285750" indent="-285750">
              <a:buFont typeface="Wingdings" panose="05000000000000000000" pitchFamily="2" charset="2"/>
              <a:buChar char="Ø"/>
            </a:pPr>
            <a:r>
              <a:rPr lang="en-CA" sz="1400" dirty="0" smtClean="0"/>
              <a:t>He has swallowed lots of water</a:t>
            </a:r>
          </a:p>
          <a:p>
            <a:pPr marL="285750" indent="-285750">
              <a:buFont typeface="Wingdings" panose="05000000000000000000" pitchFamily="2" charset="2"/>
              <a:buChar char="Ø"/>
            </a:pPr>
            <a:r>
              <a:rPr lang="en-CA" sz="1400" dirty="0" smtClean="0"/>
              <a:t>Vital signs – BP 130/90, HR 125, RR 26, </a:t>
            </a:r>
            <a:r>
              <a:rPr lang="en-CA" sz="1400" dirty="0" err="1" smtClean="0"/>
              <a:t>SpO</a:t>
            </a:r>
            <a:r>
              <a:rPr lang="en-CA" sz="1400" dirty="0" smtClean="0"/>
              <a:t>₂ 87% with NRB, T 35.8</a:t>
            </a:r>
            <a:endParaRPr lang="en-CA" dirty="0"/>
          </a:p>
        </p:txBody>
      </p:sp>
    </p:spTree>
    <p:extLst>
      <p:ext uri="{BB962C8B-B14F-4D97-AF65-F5344CB8AC3E}">
        <p14:creationId xmlns:p14="http://schemas.microsoft.com/office/powerpoint/2010/main" val="3029649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9832" y="836712"/>
            <a:ext cx="2592288" cy="400110"/>
          </a:xfrm>
          <a:prstGeom prst="rect">
            <a:avLst/>
          </a:prstGeom>
          <a:noFill/>
        </p:spPr>
        <p:txBody>
          <a:bodyPr wrap="square" rtlCol="0">
            <a:spAutoFit/>
          </a:bodyPr>
          <a:lstStyle/>
          <a:p>
            <a:pPr algn="ctr"/>
            <a:r>
              <a:rPr lang="en-CA" sz="2000" b="1" u="sng" dirty="0" smtClean="0"/>
              <a:t>References</a:t>
            </a:r>
            <a:endParaRPr lang="en-CA" sz="2000" b="1" u="sng" dirty="0"/>
          </a:p>
        </p:txBody>
      </p:sp>
      <p:sp>
        <p:nvSpPr>
          <p:cNvPr id="3" name="TextBox 2"/>
          <p:cNvSpPr txBox="1"/>
          <p:nvPr/>
        </p:nvSpPr>
        <p:spPr>
          <a:xfrm>
            <a:off x="1259632" y="1844824"/>
            <a:ext cx="6264696" cy="2308324"/>
          </a:xfrm>
          <a:prstGeom prst="rect">
            <a:avLst/>
          </a:prstGeom>
          <a:noFill/>
        </p:spPr>
        <p:txBody>
          <a:bodyPr wrap="square" rtlCol="0">
            <a:spAutoFit/>
          </a:bodyPr>
          <a:lstStyle/>
          <a:p>
            <a:pPr marL="342900" indent="-342900">
              <a:buAutoNum type="arabicPeriod"/>
            </a:pPr>
            <a:r>
              <a:rPr lang="en-CA" sz="1600" dirty="0" smtClean="0"/>
              <a:t>American College of Surgeons (2018). Advanced Trauma Life Support, Student course Manual 10</a:t>
            </a:r>
            <a:r>
              <a:rPr lang="en-CA" sz="1600" baseline="30000" dirty="0" smtClean="0"/>
              <a:t>th</a:t>
            </a:r>
            <a:r>
              <a:rPr lang="en-CA" sz="1600" dirty="0" smtClean="0"/>
              <a:t> Edition.</a:t>
            </a:r>
          </a:p>
          <a:p>
            <a:pPr marL="342900" indent="-342900">
              <a:buAutoNum type="arabicPeriod"/>
            </a:pPr>
            <a:endParaRPr lang="en-CA" sz="1600" dirty="0"/>
          </a:p>
          <a:p>
            <a:pPr marL="342900" indent="-342900">
              <a:buAutoNum type="arabicPeriod"/>
            </a:pPr>
            <a:r>
              <a:rPr lang="en-CA" sz="1600" dirty="0" err="1" smtClean="0"/>
              <a:t>Pyng</a:t>
            </a:r>
            <a:r>
              <a:rPr lang="en-CA" sz="1600" dirty="0" smtClean="0"/>
              <a:t> Medical (2019). T-</a:t>
            </a:r>
            <a:r>
              <a:rPr lang="en-CA" sz="1600" dirty="0" err="1" smtClean="0"/>
              <a:t>PODResponder</a:t>
            </a:r>
            <a:r>
              <a:rPr lang="en-CA" sz="1600" dirty="0" smtClean="0"/>
              <a:t> Pelvic Stabilization Device.  Retrieved from http://www.pyng.com</a:t>
            </a:r>
          </a:p>
          <a:p>
            <a:pPr marL="342900" indent="-342900">
              <a:buAutoNum type="arabicPeriod"/>
            </a:pPr>
            <a:endParaRPr lang="en-CA" sz="1600" dirty="0"/>
          </a:p>
          <a:p>
            <a:pPr marL="342900" indent="-342900">
              <a:buAutoNum type="arabicPeriod"/>
            </a:pPr>
            <a:endParaRPr lang="en-CA" sz="1600" dirty="0" smtClean="0"/>
          </a:p>
          <a:p>
            <a:pPr marL="342900" indent="-342900">
              <a:buAutoNum type="arabicPeriod"/>
            </a:pPr>
            <a:endParaRPr lang="en-CA" sz="1600" dirty="0"/>
          </a:p>
          <a:p>
            <a:pPr marL="342900" indent="-342900">
              <a:buAutoNum type="arabicPeriod"/>
            </a:pPr>
            <a:endParaRPr lang="en-CA" sz="1600" dirty="0"/>
          </a:p>
        </p:txBody>
      </p:sp>
      <p:sp>
        <p:nvSpPr>
          <p:cNvPr id="4" name="Rectangle 3"/>
          <p:cNvSpPr/>
          <p:nvPr/>
        </p:nvSpPr>
        <p:spPr>
          <a:xfrm>
            <a:off x="1403648" y="3968482"/>
            <a:ext cx="3035062" cy="369332"/>
          </a:xfrm>
          <a:prstGeom prst="rect">
            <a:avLst/>
          </a:prstGeom>
        </p:spPr>
        <p:txBody>
          <a:bodyPr wrap="none">
            <a:spAutoFit/>
          </a:bodyPr>
          <a:lstStyle/>
          <a:p>
            <a:r>
              <a:rPr lang="en-CA" u="sng" dirty="0">
                <a:hlinkClick r:id="rId3"/>
              </a:rPr>
              <a:t>https://youtu.be/NlYt4rO1B8k</a:t>
            </a:r>
            <a:endParaRPr lang="en-CA" dirty="0"/>
          </a:p>
        </p:txBody>
      </p:sp>
      <p:sp>
        <p:nvSpPr>
          <p:cNvPr id="5" name="Rectangle 4"/>
          <p:cNvSpPr/>
          <p:nvPr/>
        </p:nvSpPr>
        <p:spPr>
          <a:xfrm>
            <a:off x="1403648" y="4509120"/>
            <a:ext cx="6408712" cy="646331"/>
          </a:xfrm>
          <a:prstGeom prst="rect">
            <a:avLst/>
          </a:prstGeom>
        </p:spPr>
        <p:txBody>
          <a:bodyPr wrap="square">
            <a:spAutoFit/>
          </a:bodyPr>
          <a:lstStyle/>
          <a:p>
            <a:r>
              <a:rPr lang="en-CA" dirty="0">
                <a:hlinkClick r:id="rId4"/>
              </a:rPr>
              <a:t>http://www.pyng.com/products/t-podresponder/t-podresponder-training/</a:t>
            </a:r>
            <a:endParaRPr lang="en-CA" dirty="0"/>
          </a:p>
        </p:txBody>
      </p:sp>
    </p:spTree>
    <p:extLst>
      <p:ext uri="{BB962C8B-B14F-4D97-AF65-F5344CB8AC3E}">
        <p14:creationId xmlns:p14="http://schemas.microsoft.com/office/powerpoint/2010/main" val="17347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476437" y="620688"/>
            <a:ext cx="5976664" cy="523220"/>
          </a:xfrm>
          <a:prstGeom prst="rect">
            <a:avLst/>
          </a:prstGeom>
          <a:noFill/>
        </p:spPr>
        <p:txBody>
          <a:bodyPr wrap="square" rtlCol="0">
            <a:spAutoFit/>
          </a:bodyPr>
          <a:lstStyle/>
          <a:p>
            <a:pPr algn="ctr"/>
            <a:r>
              <a:rPr lang="en-CA" sz="2800" b="1" dirty="0" smtClean="0"/>
              <a:t>TRAUMA TIME OUT</a:t>
            </a:r>
            <a:endParaRPr lang="en-CA" sz="2800" b="1" dirty="0"/>
          </a:p>
        </p:txBody>
      </p:sp>
      <p:sp>
        <p:nvSpPr>
          <p:cNvPr id="4" name="Content Placeholder 2"/>
          <p:cNvSpPr txBox="1">
            <a:spLocks/>
          </p:cNvSpPr>
          <p:nvPr/>
        </p:nvSpPr>
        <p:spPr>
          <a:xfrm>
            <a:off x="3923928" y="1844824"/>
            <a:ext cx="4968552" cy="295232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Patient safety and the seamless transition of patient information has become a national concern.</a:t>
            </a:r>
          </a:p>
          <a:p>
            <a:r>
              <a:rPr lang="en-US" sz="2000" dirty="0" smtClean="0"/>
              <a:t>“</a:t>
            </a:r>
            <a:r>
              <a:rPr lang="en-US" sz="2000" dirty="0" err="1" smtClean="0"/>
              <a:t>Prehospital</a:t>
            </a:r>
            <a:r>
              <a:rPr lang="en-US" sz="2000" dirty="0" smtClean="0"/>
              <a:t> communication is a critical first step towards ensuring efficient management of critically injured patients during trauma resuscitation.”</a:t>
            </a:r>
            <a:r>
              <a:rPr lang="en-US" sz="2400" dirty="0" smtClean="0"/>
              <a:t> </a:t>
            </a:r>
            <a:r>
              <a:rPr lang="en-US" sz="1400" dirty="0" smtClean="0"/>
              <a:t>Zhang et al. 2013.</a:t>
            </a:r>
            <a:endParaRPr lang="en-CA" sz="1400" dirty="0" smtClean="0"/>
          </a:p>
          <a:p>
            <a:r>
              <a:rPr lang="en-CA" sz="2000" dirty="0" smtClean="0"/>
              <a:t>Time Outs increase the amount of clinically </a:t>
            </a:r>
            <a:r>
              <a:rPr lang="en-CA" sz="2400" b="1" dirty="0" smtClean="0"/>
              <a:t>RELEVANT</a:t>
            </a:r>
            <a:r>
              <a:rPr lang="en-CA" sz="2000" dirty="0" smtClean="0"/>
              <a:t> patient information.</a:t>
            </a:r>
            <a:endParaRPr lang="en-CA" sz="2000" dirty="0"/>
          </a:p>
        </p:txBody>
      </p:sp>
      <p:sp>
        <p:nvSpPr>
          <p:cNvPr id="2" name="TextBox 1"/>
          <p:cNvSpPr txBox="1"/>
          <p:nvPr/>
        </p:nvSpPr>
        <p:spPr>
          <a:xfrm>
            <a:off x="4347566" y="5301208"/>
            <a:ext cx="3707631" cy="646331"/>
          </a:xfrm>
          <a:prstGeom prst="rect">
            <a:avLst/>
          </a:prstGeom>
          <a:noFill/>
        </p:spPr>
        <p:txBody>
          <a:bodyPr wrap="square" rtlCol="0">
            <a:spAutoFit/>
          </a:bodyPr>
          <a:lstStyle/>
          <a:p>
            <a:r>
              <a:rPr lang="en-CA" b="1" i="1" dirty="0" smtClean="0"/>
              <a:t>Time outs should not take any longer than </a:t>
            </a:r>
            <a:r>
              <a:rPr lang="en-CA" b="1" i="1" dirty="0" smtClean="0">
                <a:solidFill>
                  <a:srgbClr val="FF0000"/>
                </a:solidFill>
              </a:rPr>
              <a:t>30 seconds</a:t>
            </a:r>
            <a:endParaRPr lang="en-CA" b="1" i="1" dirty="0"/>
          </a:p>
        </p:txBody>
      </p:sp>
      <p:pic>
        <p:nvPicPr>
          <p:cNvPr id="6" name="Content Placeholder 4"/>
          <p:cNvPicPr>
            <a:picLocks noChangeAspect="1"/>
          </p:cNvPicPr>
          <p:nvPr/>
        </p:nvPicPr>
        <p:blipFill>
          <a:blip r:embed="rId3"/>
          <a:stretch>
            <a:fillRect/>
          </a:stretch>
        </p:blipFill>
        <p:spPr>
          <a:xfrm>
            <a:off x="885250" y="1484784"/>
            <a:ext cx="2876771" cy="4608512"/>
          </a:xfrm>
          <a:prstGeom prst="rect">
            <a:avLst/>
          </a:prstGeom>
        </p:spPr>
      </p:pic>
    </p:spTree>
    <p:extLst>
      <p:ext uri="{BB962C8B-B14F-4D97-AF65-F5344CB8AC3E}">
        <p14:creationId xmlns:p14="http://schemas.microsoft.com/office/powerpoint/2010/main" val="3433201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altLang="en-US" sz="2800" b="1" i="1" u="sng" dirty="0" smtClean="0">
                <a:solidFill>
                  <a:srgbClr val="FF0000"/>
                </a:solidFill>
                <a:latin typeface="Arial" panose="020B0604020202020204" pitchFamily="34" charset="0"/>
                <a:cs typeface="Arial" panose="020B0604020202020204" pitchFamily="34" charset="0"/>
              </a:rPr>
              <a:t>early</a:t>
            </a:r>
            <a:r>
              <a:rPr lang="en-CA" altLang="en-US" sz="2800" b="1" u="sng" dirty="0" smtClean="0">
                <a:solidFill>
                  <a:srgbClr val="FF0000"/>
                </a:solidFill>
                <a:latin typeface="Arial" panose="020B0604020202020204" pitchFamily="34" charset="0"/>
                <a:cs typeface="Arial" panose="020B0604020202020204" pitchFamily="34" charset="0"/>
              </a:rPr>
              <a:t> </a:t>
            </a:r>
            <a:r>
              <a:rPr lang="en-CA" altLang="en-US" sz="2800" b="1" dirty="0" smtClean="0">
                <a:solidFill>
                  <a:srgbClr val="000066"/>
                </a:solidFill>
                <a:latin typeface="Arial" panose="020B0604020202020204" pitchFamily="34" charset="0"/>
                <a:cs typeface="Arial" panose="020B0604020202020204" pitchFamily="34" charset="0"/>
              </a:rPr>
              <a:t> goals in resuscitation</a:t>
            </a:r>
            <a:r>
              <a:rPr lang="en-CA" altLang="en-US" sz="2800" b="1" dirty="0" smtClean="0">
                <a:solidFill>
                  <a:srgbClr val="000066"/>
                </a:solidFill>
                <a:latin typeface="Bernard MT Condensed" pitchFamily="18" charset="0"/>
                <a:cs typeface="Arial" charset="0"/>
              </a:rPr>
              <a:t/>
            </a:r>
            <a:br>
              <a:rPr lang="en-CA" altLang="en-US" sz="2800" b="1" dirty="0" smtClean="0">
                <a:solidFill>
                  <a:srgbClr val="000066"/>
                </a:solidFill>
                <a:latin typeface="Bernard MT Condensed" pitchFamily="18" charset="0"/>
                <a:cs typeface="Arial" charset="0"/>
              </a:rPr>
            </a:br>
            <a:r>
              <a:rPr lang="en-CA" altLang="en-US" sz="2800" b="1" dirty="0" smtClean="0">
                <a:solidFill>
                  <a:srgbClr val="000066"/>
                </a:solidFill>
                <a:latin typeface="Century" pitchFamily="18" charset="0"/>
                <a:cs typeface="Arial" charset="0"/>
              </a:rPr>
              <a:t>→→→→→</a:t>
            </a:r>
          </a:p>
        </p:txBody>
      </p:sp>
      <p:sp>
        <p:nvSpPr>
          <p:cNvPr id="3" name="Rectangle 3"/>
          <p:cNvSpPr txBox="1">
            <a:spLocks/>
          </p:cNvSpPr>
          <p:nvPr/>
        </p:nvSpPr>
        <p:spPr>
          <a:xfrm>
            <a:off x="251520" y="1299379"/>
            <a:ext cx="4608512" cy="4371975"/>
          </a:xfrm>
          <a:prstGeom prst="rect">
            <a:avLst/>
          </a:prstGeom>
          <a:gradFill rotWithShape="1">
            <a:gsLst>
              <a:gs pos="0">
                <a:srgbClr val="CCCCFF"/>
              </a:gs>
              <a:gs pos="100000">
                <a:srgbClr val="FFFFFF"/>
              </a:gs>
            </a:gsLst>
            <a:lin ang="5400000" scaled="1"/>
          </a:gradFill>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en-US" sz="2000" b="1" dirty="0" smtClean="0">
                <a:latin typeface="Calibri" pitchFamily="34" charset="0"/>
                <a:cs typeface="Times New Roman" pitchFamily="18" charset="0"/>
              </a:rPr>
              <a:t>Definitive airway</a:t>
            </a:r>
            <a:endParaRPr lang="en-US" altLang="en-US" sz="2000" dirty="0" smtClean="0">
              <a:latin typeface="Century" pitchFamily="18" charset="0"/>
              <a:cs typeface="Times New Roman" pitchFamily="18" charset="0"/>
            </a:endParaRPr>
          </a:p>
          <a:p>
            <a:pPr>
              <a:buFont typeface="Arial" charset="0"/>
              <a:buNone/>
            </a:pPr>
            <a:r>
              <a:rPr lang="en-US" altLang="en-US" sz="2000" b="1" dirty="0" smtClean="0">
                <a:latin typeface="Calibri" pitchFamily="34" charset="0"/>
                <a:cs typeface="Times New Roman" pitchFamily="18" charset="0"/>
              </a:rPr>
              <a:t>IV access x 2 </a:t>
            </a:r>
          </a:p>
          <a:p>
            <a:pPr>
              <a:buFont typeface="Arial" charset="0"/>
              <a:buNone/>
            </a:pPr>
            <a:r>
              <a:rPr lang="en-US" altLang="en-US" sz="2000" b="1" dirty="0">
                <a:latin typeface="Calibri" pitchFamily="34" charset="0"/>
                <a:cs typeface="Times New Roman" pitchFamily="18" charset="0"/>
              </a:rPr>
              <a:t>	</a:t>
            </a:r>
            <a:r>
              <a:rPr lang="en-US" altLang="en-US" sz="2000" b="1" dirty="0" smtClean="0">
                <a:latin typeface="Calibri" pitchFamily="34" charset="0"/>
                <a:cs typeface="Times New Roman" pitchFamily="18" charset="0"/>
              </a:rPr>
              <a:t>	- Warmed fluids</a:t>
            </a:r>
          </a:p>
          <a:p>
            <a:pPr>
              <a:buFont typeface="Arial" charset="0"/>
              <a:buNone/>
            </a:pPr>
            <a:r>
              <a:rPr lang="en-CA" altLang="en-US" sz="2000" b="1" dirty="0" smtClean="0">
                <a:latin typeface="Calibri" pitchFamily="34" charset="0"/>
                <a:cs typeface="Times New Roman" pitchFamily="18" charset="0"/>
              </a:rPr>
              <a:t>		- Ability to infuse quickly</a:t>
            </a:r>
          </a:p>
          <a:p>
            <a:pPr>
              <a:buFont typeface="Arial" charset="0"/>
              <a:buNone/>
            </a:pPr>
            <a:r>
              <a:rPr lang="en-CA" altLang="en-US" sz="2000" b="1" dirty="0" smtClean="0">
                <a:latin typeface="Calibri" pitchFamily="34" charset="0"/>
                <a:cs typeface="Times New Roman" pitchFamily="18" charset="0"/>
              </a:rPr>
              <a:t>Avoid hypothermia</a:t>
            </a:r>
          </a:p>
          <a:p>
            <a:pPr>
              <a:buFont typeface="Arial" charset="0"/>
              <a:buNone/>
            </a:pPr>
            <a:r>
              <a:rPr lang="en-CA" altLang="en-US" sz="2000" b="1" dirty="0" smtClean="0">
                <a:latin typeface="Calibri" pitchFamily="34" charset="0"/>
                <a:cs typeface="Times New Roman" pitchFamily="18" charset="0"/>
              </a:rPr>
              <a:t>Assess &amp; monitor perfusion</a:t>
            </a:r>
          </a:p>
          <a:p>
            <a:pPr>
              <a:buFont typeface="Arial" charset="0"/>
              <a:buNone/>
            </a:pPr>
            <a:r>
              <a:rPr lang="en-CA" altLang="en-US" sz="2000" b="1" dirty="0" smtClean="0">
                <a:latin typeface="Calibri" pitchFamily="34" charset="0"/>
                <a:cs typeface="Times New Roman" pitchFamily="18" charset="0"/>
              </a:rPr>
              <a:t>		- Lactate and/or BE (Base  Excess)</a:t>
            </a:r>
          </a:p>
          <a:p>
            <a:pPr>
              <a:buFont typeface="Arial" charset="0"/>
              <a:buNone/>
            </a:pPr>
            <a:r>
              <a:rPr lang="en-CA" altLang="en-US" sz="2000" b="1" dirty="0" smtClean="0">
                <a:latin typeface="Calibri" pitchFamily="34" charset="0"/>
                <a:cs typeface="Times New Roman" pitchFamily="18" charset="0"/>
              </a:rPr>
              <a:t>		- Vital Signs</a:t>
            </a:r>
          </a:p>
          <a:p>
            <a:pPr>
              <a:buFont typeface="Arial" charset="0"/>
              <a:buNone/>
            </a:pPr>
            <a:r>
              <a:rPr lang="en-CA" altLang="en-US" sz="2000" b="1" dirty="0" smtClean="0">
                <a:latin typeface="Calibri" pitchFamily="34" charset="0"/>
                <a:cs typeface="Times New Roman" pitchFamily="18" charset="0"/>
              </a:rPr>
              <a:t>Control bleeding</a:t>
            </a:r>
          </a:p>
          <a:p>
            <a:pPr>
              <a:buFont typeface="Arial" charset="0"/>
              <a:buNone/>
            </a:pPr>
            <a:r>
              <a:rPr lang="en-CA" altLang="en-US" sz="2000" b="1" dirty="0" smtClean="0">
                <a:latin typeface="Calibri" pitchFamily="34" charset="0"/>
                <a:cs typeface="Times New Roman" pitchFamily="18" charset="0"/>
              </a:rPr>
              <a:t>Prepare for massive transfusion</a:t>
            </a:r>
          </a:p>
          <a:p>
            <a:pPr>
              <a:buFont typeface="Arial" charset="0"/>
              <a:buNone/>
            </a:pPr>
            <a:r>
              <a:rPr lang="en-CA" altLang="en-US" sz="2000" b="1" dirty="0" smtClean="0">
                <a:latin typeface="Calibri" pitchFamily="34" charset="0"/>
                <a:cs typeface="Times New Roman" pitchFamily="18" charset="0"/>
              </a:rPr>
              <a:t>		- O-</a:t>
            </a:r>
            <a:r>
              <a:rPr lang="en-CA" altLang="en-US" sz="2000" b="1" dirty="0" err="1" smtClean="0">
                <a:latin typeface="Calibri" pitchFamily="34" charset="0"/>
                <a:cs typeface="Times New Roman" pitchFamily="18" charset="0"/>
              </a:rPr>
              <a:t>neg</a:t>
            </a:r>
            <a:r>
              <a:rPr lang="en-CA" altLang="en-US" sz="2000" b="1" dirty="0" smtClean="0">
                <a:latin typeface="Calibri" pitchFamily="34" charset="0"/>
                <a:cs typeface="Times New Roman" pitchFamily="18" charset="0"/>
              </a:rPr>
              <a:t> initially</a:t>
            </a:r>
          </a:p>
          <a:p>
            <a:pPr>
              <a:buFont typeface="Arial" charset="0"/>
              <a:buNone/>
            </a:pPr>
            <a:r>
              <a:rPr lang="en-CA" altLang="en-US" sz="2000" b="1" dirty="0" smtClean="0">
                <a:latin typeface="Calibri" pitchFamily="34" charset="0"/>
                <a:cs typeface="Times New Roman" pitchFamily="18" charset="0"/>
              </a:rPr>
              <a:t>		- Order plasma &amp; platelets</a:t>
            </a:r>
            <a:endParaRPr lang="en-CA" altLang="en-US" sz="2000" b="1" dirty="0" smtClean="0">
              <a:latin typeface="Century" pitchFamily="18" charset="0"/>
              <a:cs typeface="Times New Roman" pitchFamily="18" charset="0"/>
            </a:endParaRPr>
          </a:p>
        </p:txBody>
      </p:sp>
      <p:pic>
        <p:nvPicPr>
          <p:cNvPr id="4" name="Picture 5" descr="level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5010497" y="1299379"/>
            <a:ext cx="2009775" cy="1512888"/>
          </a:xfrm>
          <a:prstGeom prst="rect">
            <a:avLst/>
          </a:prstGeom>
        </p:spPr>
      </p:pic>
      <p:pic>
        <p:nvPicPr>
          <p:cNvPr id="5" name="Picture 6" descr="14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1307554"/>
            <a:ext cx="1503064"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hyp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51985" y="2820442"/>
            <a:ext cx="1673224" cy="145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fluid warmer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0497" y="2837582"/>
            <a:ext cx="1741488" cy="149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lab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37288" y="4295817"/>
            <a:ext cx="1698625"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blood ba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61445" y="4295817"/>
            <a:ext cx="15049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6146998" y="6406301"/>
            <a:ext cx="2808312" cy="246221"/>
          </a:xfrm>
          <a:prstGeom prst="rect">
            <a:avLst/>
          </a:prstGeom>
          <a:noFill/>
        </p:spPr>
        <p:txBody>
          <a:bodyPr wrap="square" rtlCol="0">
            <a:spAutoFit/>
          </a:bodyPr>
          <a:lstStyle/>
          <a:p>
            <a:r>
              <a:rPr lang="en-CA" sz="1000" b="1" dirty="0" smtClean="0">
                <a:solidFill>
                  <a:schemeClr val="tx2">
                    <a:lumMod val="75000"/>
                  </a:schemeClr>
                </a:solidFill>
              </a:rPr>
              <a:t>ATLS 10</a:t>
            </a:r>
            <a:r>
              <a:rPr lang="en-CA" sz="1000" b="1" baseline="30000" dirty="0" smtClean="0">
                <a:solidFill>
                  <a:schemeClr val="tx2">
                    <a:lumMod val="75000"/>
                  </a:schemeClr>
                </a:solidFill>
              </a:rPr>
              <a:t>th</a:t>
            </a:r>
            <a:r>
              <a:rPr lang="en-CA" sz="1000" b="1" dirty="0" smtClean="0">
                <a:solidFill>
                  <a:schemeClr val="tx2">
                    <a:lumMod val="75000"/>
                  </a:schemeClr>
                </a:solidFill>
              </a:rPr>
              <a:t> Edition-American College of Surgeons</a:t>
            </a:r>
            <a:endParaRPr lang="en-CA" sz="1000" b="1" dirty="0">
              <a:solidFill>
                <a:schemeClr val="tx2">
                  <a:lumMod val="75000"/>
                </a:schemeClr>
              </a:solidFill>
            </a:endParaRPr>
          </a:p>
        </p:txBody>
      </p:sp>
    </p:spTree>
    <p:extLst>
      <p:ext uri="{BB962C8B-B14F-4D97-AF65-F5344CB8AC3E}">
        <p14:creationId xmlns:p14="http://schemas.microsoft.com/office/powerpoint/2010/main" val="3035773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6" name="Text Box 4"/>
          <p:cNvSpPr txBox="1">
            <a:spLocks noChangeArrowheads="1"/>
          </p:cNvSpPr>
          <p:nvPr/>
        </p:nvSpPr>
        <p:spPr bwMode="auto">
          <a:xfrm>
            <a:off x="2268538" y="974725"/>
            <a:ext cx="4595812" cy="457200"/>
          </a:xfrm>
          <a:prstGeom prst="rect">
            <a:avLst/>
          </a:prstGeom>
          <a:solidFill>
            <a:schemeClr val="accent3">
              <a:lumMod val="60000"/>
              <a:lumOff val="40000"/>
            </a:schemeClr>
          </a:solidFill>
          <a:ln>
            <a:noFill/>
          </a:ln>
          <a:effectLs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2400" dirty="0">
                <a:latin typeface="Arial" panose="020B0604020202020204" pitchFamily="34" charset="0"/>
                <a:cs typeface="Arial" panose="020B0604020202020204" pitchFamily="34" charset="0"/>
              </a:rPr>
              <a:t>INITIAL ASSESSMENT</a:t>
            </a:r>
            <a:endParaRPr lang="en-US" altLang="en-US" sz="2400" dirty="0">
              <a:latin typeface="Arial" panose="020B0604020202020204" pitchFamily="34" charset="0"/>
              <a:cs typeface="Arial" panose="020B0604020202020204" pitchFamily="34" charset="0"/>
            </a:endParaRPr>
          </a:p>
        </p:txBody>
      </p:sp>
      <p:pic>
        <p:nvPicPr>
          <p:cNvPr id="44038" name="Picture 6" descr="trauma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2276872"/>
            <a:ext cx="3306289" cy="208756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46998" y="6406301"/>
            <a:ext cx="2808312" cy="246221"/>
          </a:xfrm>
          <a:prstGeom prst="rect">
            <a:avLst/>
          </a:prstGeom>
          <a:noFill/>
        </p:spPr>
        <p:txBody>
          <a:bodyPr wrap="square" rtlCol="0">
            <a:spAutoFit/>
          </a:bodyPr>
          <a:lstStyle/>
          <a:p>
            <a:r>
              <a:rPr lang="en-CA" sz="1000" b="1" dirty="0" smtClean="0">
                <a:solidFill>
                  <a:schemeClr val="tx2">
                    <a:lumMod val="75000"/>
                  </a:schemeClr>
                </a:solidFill>
              </a:rPr>
              <a:t>ATLS 10</a:t>
            </a:r>
            <a:r>
              <a:rPr lang="en-CA" sz="1000" b="1" baseline="30000" dirty="0" smtClean="0">
                <a:solidFill>
                  <a:schemeClr val="tx2">
                    <a:lumMod val="75000"/>
                  </a:schemeClr>
                </a:solidFill>
              </a:rPr>
              <a:t>th</a:t>
            </a:r>
            <a:r>
              <a:rPr lang="en-CA" sz="1000" b="1" dirty="0" smtClean="0">
                <a:solidFill>
                  <a:schemeClr val="tx2">
                    <a:lumMod val="75000"/>
                  </a:schemeClr>
                </a:solidFill>
              </a:rPr>
              <a:t> Edition-American College of Surgeons</a:t>
            </a:r>
            <a:endParaRPr lang="en-CA" sz="1000" b="1" dirty="0">
              <a:solidFill>
                <a:schemeClr val="tx2">
                  <a:lumMod val="75000"/>
                </a:schemeClr>
              </a:solidFill>
            </a:endParaRPr>
          </a:p>
        </p:txBody>
      </p:sp>
      <p:sp>
        <p:nvSpPr>
          <p:cNvPr id="2" name="TextBox 1"/>
          <p:cNvSpPr txBox="1"/>
          <p:nvPr/>
        </p:nvSpPr>
        <p:spPr>
          <a:xfrm>
            <a:off x="1397001" y="2402973"/>
            <a:ext cx="3168352" cy="1938992"/>
          </a:xfrm>
          <a:prstGeom prst="rect">
            <a:avLst/>
          </a:prstGeom>
          <a:noFill/>
        </p:spPr>
        <p:txBody>
          <a:bodyPr wrap="square" rtlCol="0">
            <a:spAutoFit/>
          </a:bodyPr>
          <a:lstStyle/>
          <a:p>
            <a:r>
              <a:rPr lang="en-CA" sz="2400" b="1" u="sng" dirty="0" smtClean="0"/>
              <a:t>2 Phases:</a:t>
            </a:r>
          </a:p>
          <a:p>
            <a:endParaRPr lang="en-CA" sz="2400" b="1" dirty="0"/>
          </a:p>
          <a:p>
            <a:pPr marL="457200" indent="-457200">
              <a:buAutoNum type="arabicPeriod"/>
            </a:pPr>
            <a:r>
              <a:rPr lang="en-CA" sz="2400" b="1" dirty="0" smtClean="0"/>
              <a:t>Primary</a:t>
            </a:r>
          </a:p>
          <a:p>
            <a:pPr marL="457200" indent="-457200">
              <a:buAutoNum type="arabicPeriod"/>
            </a:pPr>
            <a:endParaRPr lang="en-CA" sz="2400" b="1" dirty="0" smtClean="0"/>
          </a:p>
          <a:p>
            <a:pPr marL="457200" indent="-457200">
              <a:buAutoNum type="arabicPeriod"/>
            </a:pPr>
            <a:r>
              <a:rPr lang="en-CA" sz="2400" b="1" dirty="0" smtClean="0"/>
              <a:t>Secondary</a:t>
            </a:r>
            <a:endParaRPr lang="en-CA" sz="2400" b="1" dirty="0"/>
          </a:p>
        </p:txBody>
      </p:sp>
    </p:spTree>
    <p:extLst>
      <p:ext uri="{BB962C8B-B14F-4D97-AF65-F5344CB8AC3E}">
        <p14:creationId xmlns:p14="http://schemas.microsoft.com/office/powerpoint/2010/main" val="2485266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4410075" y="91757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endParaRPr lang="en-US" altLang="en-US" sz="1800">
              <a:latin typeface="Comic Sans MS" pitchFamily="66" charset="0"/>
            </a:endParaRPr>
          </a:p>
        </p:txBody>
      </p:sp>
      <p:sp>
        <p:nvSpPr>
          <p:cNvPr id="45061" name="Text Box 5"/>
          <p:cNvSpPr txBox="1">
            <a:spLocks noChangeArrowheads="1"/>
          </p:cNvSpPr>
          <p:nvPr/>
        </p:nvSpPr>
        <p:spPr bwMode="auto">
          <a:xfrm>
            <a:off x="1200423" y="554149"/>
            <a:ext cx="67945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2800" b="1" dirty="0">
                <a:solidFill>
                  <a:schemeClr val="accent1">
                    <a:lumMod val="50000"/>
                  </a:schemeClr>
                </a:solidFill>
                <a:latin typeface="Arial" panose="020B0604020202020204" pitchFamily="34" charset="0"/>
                <a:cs typeface="Arial" panose="020B0604020202020204" pitchFamily="34" charset="0"/>
              </a:rPr>
              <a:t>PRIMARY </a:t>
            </a:r>
            <a:r>
              <a:rPr lang="en-CA" altLang="en-US" sz="2800" b="1" dirty="0" smtClean="0">
                <a:solidFill>
                  <a:schemeClr val="accent1">
                    <a:lumMod val="50000"/>
                  </a:schemeClr>
                </a:solidFill>
                <a:latin typeface="Arial" panose="020B0604020202020204" pitchFamily="34" charset="0"/>
                <a:cs typeface="Arial" panose="020B0604020202020204" pitchFamily="34" charset="0"/>
              </a:rPr>
              <a:t>SURVEY</a:t>
            </a:r>
            <a:endParaRPr lang="en-US" altLang="en-US" sz="2800" b="1" dirty="0">
              <a:solidFill>
                <a:schemeClr val="accent1">
                  <a:lumMod val="50000"/>
                </a:schemeClr>
              </a:solidFill>
              <a:latin typeface="Arial" panose="020B0604020202020204" pitchFamily="34" charset="0"/>
              <a:cs typeface="Arial" panose="020B0604020202020204" pitchFamily="34" charset="0"/>
            </a:endParaRPr>
          </a:p>
        </p:txBody>
      </p:sp>
      <p:sp>
        <p:nvSpPr>
          <p:cNvPr id="45062" name="Text Box 6"/>
          <p:cNvSpPr txBox="1">
            <a:spLocks noChangeArrowheads="1"/>
          </p:cNvSpPr>
          <p:nvPr/>
        </p:nvSpPr>
        <p:spPr bwMode="auto">
          <a:xfrm>
            <a:off x="1196974" y="1531938"/>
            <a:ext cx="57512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defTabSz="914400" eaLnBrk="1" hangingPunct="1"/>
            <a:r>
              <a:rPr lang="en-CA" altLang="en-US" sz="1800" dirty="0" smtClean="0">
                <a:latin typeface="Arial" panose="020B0604020202020204" pitchFamily="34" charset="0"/>
                <a:cs typeface="Arial" panose="020B0604020202020204" pitchFamily="34" charset="0"/>
              </a:rPr>
              <a:t>Airway Maintenance with cervical spine precautions </a:t>
            </a:r>
            <a:endParaRPr lang="en-US" altLang="en-US" sz="1800" dirty="0">
              <a:latin typeface="Arial" panose="020B0604020202020204" pitchFamily="34" charset="0"/>
              <a:cs typeface="Arial" panose="020B0604020202020204" pitchFamily="34" charset="0"/>
            </a:endParaRPr>
          </a:p>
        </p:txBody>
      </p:sp>
      <p:sp>
        <p:nvSpPr>
          <p:cNvPr id="45064" name="Text Box 8"/>
          <p:cNvSpPr txBox="1">
            <a:spLocks noChangeArrowheads="1"/>
          </p:cNvSpPr>
          <p:nvPr/>
        </p:nvSpPr>
        <p:spPr bwMode="auto">
          <a:xfrm>
            <a:off x="564209" y="1531938"/>
            <a:ext cx="756938" cy="46166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2400" b="1" dirty="0">
                <a:solidFill>
                  <a:schemeClr val="accent1">
                    <a:lumMod val="50000"/>
                  </a:schemeClr>
                </a:solidFill>
                <a:latin typeface="Arial" panose="020B0604020202020204" pitchFamily="34" charset="0"/>
                <a:cs typeface="Arial" panose="020B0604020202020204" pitchFamily="34" charset="0"/>
              </a:rPr>
              <a:t>A</a:t>
            </a:r>
            <a:r>
              <a:rPr lang="en-CA" altLang="en-US" sz="2400" dirty="0">
                <a:solidFill>
                  <a:schemeClr val="folHlink"/>
                </a:solidFill>
                <a:latin typeface="Comic Sans MS" pitchFamily="66" charset="0"/>
              </a:rPr>
              <a:t> </a:t>
            </a:r>
            <a:r>
              <a:rPr lang="en-CA" altLang="en-US" sz="2400" dirty="0">
                <a:latin typeface="Comic Sans MS" pitchFamily="66" charset="0"/>
              </a:rPr>
              <a:t>--</a:t>
            </a:r>
            <a:endParaRPr lang="en-US" altLang="en-US" sz="2400" dirty="0">
              <a:latin typeface="Comic Sans MS" pitchFamily="66" charset="0"/>
            </a:endParaRPr>
          </a:p>
        </p:txBody>
      </p:sp>
      <p:sp>
        <p:nvSpPr>
          <p:cNvPr id="45065" name="Text Box 9"/>
          <p:cNvSpPr txBox="1">
            <a:spLocks noChangeArrowheads="1"/>
          </p:cNvSpPr>
          <p:nvPr/>
        </p:nvSpPr>
        <p:spPr bwMode="auto">
          <a:xfrm>
            <a:off x="581141" y="3557791"/>
            <a:ext cx="7553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2400" b="1" dirty="0">
                <a:solidFill>
                  <a:schemeClr val="accent1">
                    <a:lumMod val="50000"/>
                  </a:schemeClr>
                </a:solidFill>
                <a:latin typeface="Arial" panose="020B0604020202020204" pitchFamily="34" charset="0"/>
                <a:cs typeface="Arial" panose="020B0604020202020204" pitchFamily="34" charset="0"/>
              </a:rPr>
              <a:t>B</a:t>
            </a:r>
            <a:r>
              <a:rPr lang="en-CA" altLang="en-US" sz="2400" dirty="0">
                <a:solidFill>
                  <a:schemeClr val="accent1">
                    <a:lumMod val="50000"/>
                  </a:schemeClr>
                </a:solidFill>
                <a:latin typeface="Comic Sans MS" pitchFamily="66" charset="0"/>
              </a:rPr>
              <a:t> </a:t>
            </a:r>
            <a:r>
              <a:rPr lang="en-CA" altLang="en-US" sz="2400" dirty="0">
                <a:latin typeface="Comic Sans MS" pitchFamily="66" charset="0"/>
              </a:rPr>
              <a:t>--</a:t>
            </a:r>
            <a:endParaRPr lang="en-US" altLang="en-US" sz="2400" dirty="0">
              <a:latin typeface="Comic Sans MS" pitchFamily="66" charset="0"/>
            </a:endParaRPr>
          </a:p>
        </p:txBody>
      </p:sp>
      <p:sp>
        <p:nvSpPr>
          <p:cNvPr id="45066" name="Text Box 10"/>
          <p:cNvSpPr txBox="1">
            <a:spLocks noChangeArrowheads="1"/>
          </p:cNvSpPr>
          <p:nvPr/>
        </p:nvSpPr>
        <p:spPr bwMode="auto">
          <a:xfrm>
            <a:off x="3206750" y="5140546"/>
            <a:ext cx="1387475" cy="1200329"/>
          </a:xfrm>
          <a:prstGeom prst="rect">
            <a:avLst/>
          </a:prstGeom>
          <a:solidFill>
            <a:srgbClr val="FFFF00"/>
          </a:solidFill>
          <a:ln>
            <a:solidFill>
              <a:srgbClr val="FF0000"/>
            </a:solidFill>
          </a:ln>
          <a:effectLs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defTabSz="914400" eaLnBrk="1" hangingPunct="1"/>
            <a:r>
              <a:rPr lang="en-US" altLang="en-US" sz="1200" dirty="0" smtClean="0">
                <a:latin typeface="Arial" panose="020B0604020202020204" pitchFamily="34" charset="0"/>
                <a:cs typeface="Arial" panose="020B0604020202020204" pitchFamily="34" charset="0"/>
              </a:rPr>
              <a:t>Flail Chest?</a:t>
            </a:r>
          </a:p>
          <a:p>
            <a:pPr defTabSz="914400" eaLnBrk="1" hangingPunct="1"/>
            <a:r>
              <a:rPr lang="en-US" altLang="en-US" sz="1200" dirty="0" err="1" smtClean="0">
                <a:latin typeface="Arial" panose="020B0604020202020204" pitchFamily="34" charset="0"/>
                <a:cs typeface="Arial" panose="020B0604020202020204" pitchFamily="34" charset="0"/>
              </a:rPr>
              <a:t>Hemothorax</a:t>
            </a:r>
            <a:r>
              <a:rPr lang="en-US" altLang="en-US" sz="1200" dirty="0" smtClean="0">
                <a:latin typeface="Arial" panose="020B0604020202020204" pitchFamily="34" charset="0"/>
                <a:cs typeface="Arial" panose="020B0604020202020204" pitchFamily="34" charset="0"/>
              </a:rPr>
              <a:t>?</a:t>
            </a:r>
          </a:p>
          <a:p>
            <a:pPr defTabSz="914400" eaLnBrk="1" hangingPunct="1"/>
            <a:r>
              <a:rPr lang="en-US" altLang="en-US" sz="1200" dirty="0" smtClean="0">
                <a:latin typeface="Arial" panose="020B0604020202020204" pitchFamily="34" charset="0"/>
                <a:cs typeface="Arial" panose="020B0604020202020204" pitchFamily="34" charset="0"/>
              </a:rPr>
              <a:t>Pneumothorax?</a:t>
            </a:r>
          </a:p>
          <a:p>
            <a:pPr defTabSz="914400" eaLnBrk="1" hangingPunct="1"/>
            <a:r>
              <a:rPr lang="en-US" altLang="en-US" sz="1200" dirty="0" smtClean="0">
                <a:latin typeface="Arial" panose="020B0604020202020204" pitchFamily="34" charset="0"/>
                <a:cs typeface="Arial" panose="020B0604020202020204" pitchFamily="34" charset="0"/>
              </a:rPr>
              <a:t>Tension?</a:t>
            </a:r>
          </a:p>
          <a:p>
            <a:pPr defTabSz="914400" eaLnBrk="1" hangingPunct="1"/>
            <a:r>
              <a:rPr lang="en-US" altLang="en-US" sz="1200" dirty="0" err="1" smtClean="0">
                <a:latin typeface="Arial" panose="020B0604020202020204" pitchFamily="34" charset="0"/>
                <a:cs typeface="Arial" panose="020B0604020202020204" pitchFamily="34" charset="0"/>
              </a:rPr>
              <a:t>Tamponade</a:t>
            </a:r>
            <a:r>
              <a:rPr lang="en-US" altLang="en-US" sz="1200" dirty="0" smtClean="0">
                <a:latin typeface="Arial" panose="020B0604020202020204" pitchFamily="34" charset="0"/>
                <a:cs typeface="Arial" panose="020B0604020202020204" pitchFamily="34" charset="0"/>
              </a:rPr>
              <a:t>?</a:t>
            </a:r>
          </a:p>
          <a:p>
            <a:pPr defTabSz="914400" eaLnBrk="1" hangingPunct="1"/>
            <a:endParaRPr lang="en-US" altLang="en-US" sz="1200" dirty="0">
              <a:latin typeface="Arial" panose="020B0604020202020204" pitchFamily="34" charset="0"/>
              <a:cs typeface="Arial" panose="020B0604020202020204" pitchFamily="34" charset="0"/>
            </a:endParaRPr>
          </a:p>
        </p:txBody>
      </p:sp>
      <p:sp>
        <p:nvSpPr>
          <p:cNvPr id="45067" name="Text Box 11"/>
          <p:cNvSpPr txBox="1">
            <a:spLocks noChangeArrowheads="1"/>
          </p:cNvSpPr>
          <p:nvPr/>
        </p:nvSpPr>
        <p:spPr bwMode="auto">
          <a:xfrm>
            <a:off x="1323851" y="3645024"/>
            <a:ext cx="3305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defTabSz="914400" eaLnBrk="1" hangingPunct="1"/>
            <a:r>
              <a:rPr lang="en-CA" altLang="en-US" sz="1800" dirty="0" smtClean="0">
                <a:latin typeface="Arial" panose="020B0604020202020204" pitchFamily="34" charset="0"/>
                <a:cs typeface="Arial" panose="020B0604020202020204" pitchFamily="34" charset="0"/>
              </a:rPr>
              <a:t>Breathing and Ventilation</a:t>
            </a:r>
            <a:endParaRPr lang="en-US" altLang="en-US" sz="1800" dirty="0">
              <a:latin typeface="Arial" panose="020B0604020202020204" pitchFamily="34" charset="0"/>
              <a:cs typeface="Arial" panose="020B0604020202020204" pitchFamily="34" charset="0"/>
            </a:endParaRPr>
          </a:p>
        </p:txBody>
      </p:sp>
      <p:sp>
        <p:nvSpPr>
          <p:cNvPr id="2" name="TextBox 1"/>
          <p:cNvSpPr txBox="1"/>
          <p:nvPr/>
        </p:nvSpPr>
        <p:spPr>
          <a:xfrm>
            <a:off x="1539157" y="1922499"/>
            <a:ext cx="5193083" cy="276999"/>
          </a:xfrm>
          <a:prstGeom prst="rect">
            <a:avLst/>
          </a:prstGeom>
          <a:noFill/>
        </p:spPr>
        <p:txBody>
          <a:bodyPr wrap="square" rtlCol="0">
            <a:spAutoFit/>
          </a:bodyPr>
          <a:lstStyle/>
          <a:p>
            <a:r>
              <a:rPr lang="en-CA" sz="1200" dirty="0" smtClean="0">
                <a:latin typeface="Arial" panose="020B0604020202020204" pitchFamily="34" charset="0"/>
                <a:cs typeface="Arial" panose="020B0604020202020204" pitchFamily="34" charset="0"/>
              </a:rPr>
              <a:t>Establish airway patency by talking to the patient</a:t>
            </a:r>
          </a:p>
        </p:txBody>
      </p:sp>
      <p:sp>
        <p:nvSpPr>
          <p:cNvPr id="3" name="TextBox 2"/>
          <p:cNvSpPr txBox="1"/>
          <p:nvPr/>
        </p:nvSpPr>
        <p:spPr>
          <a:xfrm>
            <a:off x="1294879" y="4103324"/>
            <a:ext cx="4617019" cy="830997"/>
          </a:xfrm>
          <a:prstGeom prst="rect">
            <a:avLst/>
          </a:prstGeom>
          <a:noFill/>
        </p:spPr>
        <p:txBody>
          <a:bodyPr wrap="square" rtlCol="0">
            <a:spAutoFit/>
          </a:bodyPr>
          <a:lstStyle/>
          <a:p>
            <a:r>
              <a:rPr lang="en-CA" sz="1200" dirty="0" smtClean="0">
                <a:latin typeface="Arial" panose="020B0604020202020204" pitchFamily="34" charset="0"/>
                <a:cs typeface="Arial" panose="020B0604020202020204" pitchFamily="34" charset="0"/>
              </a:rPr>
              <a:t>Airway patency alone does not ensure adequate ventilation</a:t>
            </a:r>
          </a:p>
          <a:p>
            <a:endParaRPr lang="en-CA" sz="1200" dirty="0" smtClean="0">
              <a:latin typeface="Arial" panose="020B0604020202020204" pitchFamily="34" charset="0"/>
              <a:cs typeface="Arial" panose="020B0604020202020204" pitchFamily="34" charset="0"/>
            </a:endParaRPr>
          </a:p>
          <a:p>
            <a:r>
              <a:rPr lang="en-CA" sz="1200" dirty="0" smtClean="0">
                <a:latin typeface="Arial" panose="020B0604020202020204" pitchFamily="34" charset="0"/>
                <a:cs typeface="Arial" panose="020B0604020202020204" pitchFamily="34" charset="0"/>
              </a:rPr>
              <a:t>Lungs, chest wall, and diaphragm need to function to provide</a:t>
            </a:r>
          </a:p>
          <a:p>
            <a:r>
              <a:rPr lang="en-CA" sz="1200" dirty="0" smtClean="0">
                <a:latin typeface="Arial" panose="020B0604020202020204" pitchFamily="34" charset="0"/>
                <a:cs typeface="Arial" panose="020B0604020202020204" pitchFamily="34" charset="0"/>
              </a:rPr>
              <a:t>adequate ventilation and oxygenation. </a:t>
            </a:r>
            <a:r>
              <a:rPr lang="en-CA" sz="800" dirty="0" smtClean="0">
                <a:latin typeface="Arial" panose="020B0604020202020204" pitchFamily="34" charset="0"/>
                <a:cs typeface="Arial" panose="020B0604020202020204" pitchFamily="34" charset="0"/>
              </a:rPr>
              <a:t>(ATLS 10</a:t>
            </a:r>
            <a:r>
              <a:rPr lang="en-CA" sz="800" baseline="30000" dirty="0" smtClean="0">
                <a:latin typeface="Arial" panose="020B0604020202020204" pitchFamily="34" charset="0"/>
                <a:cs typeface="Arial" panose="020B0604020202020204" pitchFamily="34" charset="0"/>
              </a:rPr>
              <a:t>th</a:t>
            </a:r>
            <a:r>
              <a:rPr lang="en-CA" sz="800" dirty="0" smtClean="0">
                <a:latin typeface="Arial" panose="020B0604020202020204" pitchFamily="34" charset="0"/>
                <a:cs typeface="Arial" panose="020B0604020202020204" pitchFamily="34" charset="0"/>
              </a:rPr>
              <a:t> Edition)</a:t>
            </a:r>
            <a:endParaRPr lang="en-CA" sz="1200" dirty="0">
              <a:latin typeface="Arial" panose="020B0604020202020204" pitchFamily="34" charset="0"/>
              <a:cs typeface="Arial" panose="020B0604020202020204" pitchFamily="34" charset="0"/>
            </a:endParaRPr>
          </a:p>
        </p:txBody>
      </p:sp>
      <p:pic>
        <p:nvPicPr>
          <p:cNvPr id="13" name="Picture 2" descr="C:\Users\tmurray\Documents\fix it.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46998" y="2649661"/>
            <a:ext cx="2295525" cy="19907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976439" y="2226623"/>
            <a:ext cx="2935459" cy="1384995"/>
          </a:xfrm>
          <a:prstGeom prst="rect">
            <a:avLst/>
          </a:prstGeom>
          <a:solidFill>
            <a:srgbClr val="FFFF00"/>
          </a:solidFill>
          <a:ln>
            <a:solidFill>
              <a:srgbClr val="FF0000"/>
            </a:solidFill>
          </a:ln>
        </p:spPr>
        <p:txBody>
          <a:bodyPr wrap="square" rtlCol="0">
            <a:spAutoFit/>
          </a:bodyPr>
          <a:lstStyle/>
          <a:p>
            <a:r>
              <a:rPr lang="en-CA" sz="1200" dirty="0" smtClean="0">
                <a:latin typeface="Arial" panose="020B0604020202020204" pitchFamily="34" charset="0"/>
                <a:cs typeface="Arial" panose="020B0604020202020204" pitchFamily="34" charset="0"/>
              </a:rPr>
              <a:t>Foreign bodies?</a:t>
            </a:r>
          </a:p>
          <a:p>
            <a:r>
              <a:rPr lang="en-CA" sz="1200" dirty="0">
                <a:latin typeface="Arial" panose="020B0604020202020204" pitchFamily="34" charset="0"/>
                <a:cs typeface="Arial" panose="020B0604020202020204" pitchFamily="34" charset="0"/>
              </a:rPr>
              <a:t>B</a:t>
            </a:r>
            <a:r>
              <a:rPr lang="en-CA" sz="1200" dirty="0" smtClean="0">
                <a:latin typeface="Arial" panose="020B0604020202020204" pitchFamily="34" charset="0"/>
                <a:cs typeface="Arial" panose="020B0604020202020204" pitchFamily="34" charset="0"/>
              </a:rPr>
              <a:t>lood/secretions?</a:t>
            </a:r>
          </a:p>
          <a:p>
            <a:r>
              <a:rPr lang="en-CA" sz="1200" dirty="0" smtClean="0">
                <a:latin typeface="Arial" panose="020B0604020202020204" pitchFamily="34" charset="0"/>
                <a:cs typeface="Arial" panose="020B0604020202020204" pitchFamily="34" charset="0"/>
              </a:rPr>
              <a:t>Facial fractures?</a:t>
            </a:r>
          </a:p>
          <a:p>
            <a:r>
              <a:rPr lang="en-CA" sz="1200" dirty="0" smtClean="0">
                <a:latin typeface="Arial" panose="020B0604020202020204" pitchFamily="34" charset="0"/>
                <a:cs typeface="Arial" panose="020B0604020202020204" pitchFamily="34" charset="0"/>
              </a:rPr>
              <a:t>Laryngeal/tracheal fractures? (crepitus)</a:t>
            </a:r>
          </a:p>
          <a:p>
            <a:r>
              <a:rPr lang="en-CA" sz="1200" dirty="0" smtClean="0">
                <a:latin typeface="Arial" panose="020B0604020202020204" pitchFamily="34" charset="0"/>
                <a:cs typeface="Arial" panose="020B0604020202020204" pitchFamily="34" charset="0"/>
              </a:rPr>
              <a:t>Swelling – hematoma or edema? </a:t>
            </a:r>
            <a:endParaRPr lang="en-CA" sz="1200" dirty="0">
              <a:latin typeface="Arial" panose="020B0604020202020204" pitchFamily="34" charset="0"/>
              <a:cs typeface="Arial" panose="020B0604020202020204" pitchFamily="34" charset="0"/>
            </a:endParaRPr>
          </a:p>
          <a:p>
            <a:r>
              <a:rPr lang="en-CA" sz="1200" dirty="0" smtClean="0">
                <a:latin typeface="Arial" panose="020B0604020202020204" pitchFamily="34" charset="0"/>
                <a:cs typeface="Arial" panose="020B0604020202020204" pitchFamily="34" charset="0"/>
              </a:rPr>
              <a:t>High C-spine injury (C3-C5)?</a:t>
            </a:r>
          </a:p>
          <a:p>
            <a:r>
              <a:rPr lang="en-CA" sz="1200" dirty="0" smtClean="0">
                <a:latin typeface="Arial" panose="020B0604020202020204" pitchFamily="34" charset="0"/>
                <a:cs typeface="Arial" panose="020B0604020202020204" pitchFamily="34" charset="0"/>
              </a:rPr>
              <a:t>Inhalational injury – pulmonary damage?</a:t>
            </a:r>
            <a:endParaRPr lang="en-CA" sz="1200" dirty="0">
              <a:latin typeface="Arial" panose="020B0604020202020204" pitchFamily="34" charset="0"/>
              <a:cs typeface="Arial" panose="020B0604020202020204" pitchFamily="34" charset="0"/>
            </a:endParaRPr>
          </a:p>
        </p:txBody>
      </p:sp>
      <p:sp>
        <p:nvSpPr>
          <p:cNvPr id="4" name="TextBox 3"/>
          <p:cNvSpPr txBox="1"/>
          <p:nvPr/>
        </p:nvSpPr>
        <p:spPr>
          <a:xfrm>
            <a:off x="1619672" y="2649661"/>
            <a:ext cx="1356767" cy="307777"/>
          </a:xfrm>
          <a:prstGeom prst="rect">
            <a:avLst/>
          </a:prstGeom>
          <a:noFill/>
        </p:spPr>
        <p:txBody>
          <a:bodyPr wrap="square" rtlCol="0">
            <a:spAutoFit/>
          </a:bodyPr>
          <a:lstStyle/>
          <a:p>
            <a:r>
              <a:rPr lang="en-CA" sz="1400" b="1" i="1" dirty="0" smtClean="0">
                <a:solidFill>
                  <a:srgbClr val="FF0000"/>
                </a:solidFill>
              </a:rPr>
              <a:t>Considerations:</a:t>
            </a:r>
            <a:endParaRPr lang="en-CA" sz="1400" b="1" i="1" dirty="0">
              <a:solidFill>
                <a:srgbClr val="FF0000"/>
              </a:solidFill>
            </a:endParaRPr>
          </a:p>
        </p:txBody>
      </p:sp>
      <p:sp>
        <p:nvSpPr>
          <p:cNvPr id="14" name="TextBox 13"/>
          <p:cNvSpPr txBox="1"/>
          <p:nvPr/>
        </p:nvSpPr>
        <p:spPr>
          <a:xfrm>
            <a:off x="1539157" y="5463211"/>
            <a:ext cx="1356767" cy="307777"/>
          </a:xfrm>
          <a:prstGeom prst="rect">
            <a:avLst/>
          </a:prstGeom>
          <a:noFill/>
        </p:spPr>
        <p:txBody>
          <a:bodyPr wrap="square" rtlCol="0">
            <a:spAutoFit/>
          </a:bodyPr>
          <a:lstStyle/>
          <a:p>
            <a:r>
              <a:rPr lang="en-CA" sz="1400" b="1" i="1" dirty="0" smtClean="0">
                <a:solidFill>
                  <a:srgbClr val="FF0000"/>
                </a:solidFill>
              </a:rPr>
              <a:t>Considerations:</a:t>
            </a:r>
            <a:endParaRPr lang="en-CA" sz="1400" b="1" i="1" dirty="0">
              <a:solidFill>
                <a:srgbClr val="FF0000"/>
              </a:solidFill>
            </a:endParaRPr>
          </a:p>
        </p:txBody>
      </p:sp>
      <p:sp>
        <p:nvSpPr>
          <p:cNvPr id="6" name="TextBox 5"/>
          <p:cNvSpPr txBox="1"/>
          <p:nvPr/>
        </p:nvSpPr>
        <p:spPr>
          <a:xfrm>
            <a:off x="4933553" y="5249524"/>
            <a:ext cx="2883448" cy="1015663"/>
          </a:xfrm>
          <a:prstGeom prst="rect">
            <a:avLst/>
          </a:prstGeom>
          <a:noFill/>
        </p:spPr>
        <p:txBody>
          <a:bodyPr wrap="square" rtlCol="0">
            <a:spAutoFit/>
          </a:bodyPr>
          <a:lstStyle/>
          <a:p>
            <a:pPr algn="ctr"/>
            <a:r>
              <a:rPr lang="en-CA" sz="1000" b="1" u="sng" dirty="0" smtClean="0">
                <a:latin typeface="Arial" panose="020B0604020202020204" pitchFamily="34" charset="0"/>
                <a:cs typeface="Arial" panose="020B0604020202020204" pitchFamily="34" charset="0"/>
              </a:rPr>
              <a:t>IMMEDIATE ED TREATMENTS</a:t>
            </a:r>
          </a:p>
          <a:p>
            <a:pPr algn="ctr"/>
            <a:endParaRPr lang="en-CA" sz="1000" b="1" u="sng" dirty="0" smtClean="0">
              <a:latin typeface="Arial" panose="020B0604020202020204" pitchFamily="34" charset="0"/>
              <a:cs typeface="Arial" panose="020B0604020202020204" pitchFamily="34" charset="0"/>
            </a:endParaRPr>
          </a:p>
          <a:p>
            <a:r>
              <a:rPr lang="en-CA" sz="1000" dirty="0" smtClean="0">
                <a:latin typeface="Arial" panose="020B0604020202020204" pitchFamily="34" charset="0"/>
                <a:cs typeface="Arial" panose="020B0604020202020204" pitchFamily="34" charset="0"/>
              </a:rPr>
              <a:t>Tension pneumothorax – needle decompression</a:t>
            </a:r>
          </a:p>
          <a:p>
            <a:r>
              <a:rPr lang="en-CA" sz="1000" dirty="0" smtClean="0">
                <a:latin typeface="Arial" panose="020B0604020202020204" pitchFamily="34" charset="0"/>
                <a:cs typeface="Arial" panose="020B0604020202020204" pitchFamily="34" charset="0"/>
              </a:rPr>
              <a:t>Open pneumothorax – occlusive dressing</a:t>
            </a:r>
          </a:p>
          <a:p>
            <a:r>
              <a:rPr lang="en-CA" sz="1000" dirty="0" smtClean="0">
                <a:latin typeface="Arial" panose="020B0604020202020204" pitchFamily="34" charset="0"/>
                <a:cs typeface="Arial" panose="020B0604020202020204" pitchFamily="34" charset="0"/>
              </a:rPr>
              <a:t>Flail chest – intubate, ventilate</a:t>
            </a:r>
          </a:p>
          <a:p>
            <a:r>
              <a:rPr lang="en-CA" sz="1000" dirty="0" smtClean="0">
                <a:latin typeface="Arial" panose="020B0604020202020204" pitchFamily="34" charset="0"/>
                <a:cs typeface="Arial" panose="020B0604020202020204" pitchFamily="34" charset="0"/>
              </a:rPr>
              <a:t>Massive </a:t>
            </a:r>
            <a:r>
              <a:rPr lang="en-CA" sz="1000" dirty="0" err="1" smtClean="0">
                <a:latin typeface="Arial" panose="020B0604020202020204" pitchFamily="34" charset="0"/>
                <a:cs typeface="Arial" panose="020B0604020202020204" pitchFamily="34" charset="0"/>
              </a:rPr>
              <a:t>hemothorax</a:t>
            </a:r>
            <a:r>
              <a:rPr lang="en-CA" sz="1000" dirty="0" smtClean="0">
                <a:latin typeface="Arial" panose="020B0604020202020204" pitchFamily="34" charset="0"/>
                <a:cs typeface="Arial" panose="020B0604020202020204" pitchFamily="34" charset="0"/>
              </a:rPr>
              <a:t> – chest tube</a:t>
            </a:r>
            <a:endParaRPr lang="en-CA" sz="1000" dirty="0">
              <a:latin typeface="Arial" panose="020B0604020202020204" pitchFamily="34" charset="0"/>
              <a:cs typeface="Arial" panose="020B0604020202020204" pitchFamily="34" charset="0"/>
            </a:endParaRPr>
          </a:p>
        </p:txBody>
      </p:sp>
      <p:sp>
        <p:nvSpPr>
          <p:cNvPr id="7" name="Right Arrow 6"/>
          <p:cNvSpPr/>
          <p:nvPr/>
        </p:nvSpPr>
        <p:spPr>
          <a:xfrm>
            <a:off x="4629026" y="5249523"/>
            <a:ext cx="807069" cy="3047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TextBox 16"/>
          <p:cNvSpPr txBox="1"/>
          <p:nvPr/>
        </p:nvSpPr>
        <p:spPr>
          <a:xfrm>
            <a:off x="6146998" y="6406301"/>
            <a:ext cx="2808312" cy="246221"/>
          </a:xfrm>
          <a:prstGeom prst="rect">
            <a:avLst/>
          </a:prstGeom>
          <a:noFill/>
        </p:spPr>
        <p:txBody>
          <a:bodyPr wrap="square" rtlCol="0">
            <a:spAutoFit/>
          </a:bodyPr>
          <a:lstStyle/>
          <a:p>
            <a:r>
              <a:rPr lang="en-CA" sz="1000" b="1" dirty="0" smtClean="0">
                <a:solidFill>
                  <a:schemeClr val="tx2">
                    <a:lumMod val="75000"/>
                  </a:schemeClr>
                </a:solidFill>
              </a:rPr>
              <a:t>ATLS 10</a:t>
            </a:r>
            <a:r>
              <a:rPr lang="en-CA" sz="1000" b="1" baseline="30000" dirty="0" smtClean="0">
                <a:solidFill>
                  <a:schemeClr val="tx2">
                    <a:lumMod val="75000"/>
                  </a:schemeClr>
                </a:solidFill>
              </a:rPr>
              <a:t>th</a:t>
            </a:r>
            <a:r>
              <a:rPr lang="en-CA" sz="1000" b="1" dirty="0" smtClean="0">
                <a:solidFill>
                  <a:schemeClr val="tx2">
                    <a:lumMod val="75000"/>
                  </a:schemeClr>
                </a:solidFill>
              </a:rPr>
              <a:t> Edition-American College of Surgeons</a:t>
            </a:r>
            <a:endParaRPr lang="en-CA" sz="1000" b="1" dirty="0">
              <a:solidFill>
                <a:schemeClr val="tx2">
                  <a:lumMod val="75000"/>
                </a:schemeClr>
              </a:solidFill>
            </a:endParaRPr>
          </a:p>
        </p:txBody>
      </p:sp>
    </p:spTree>
    <p:extLst>
      <p:ext uri="{BB962C8B-B14F-4D97-AF65-F5344CB8AC3E}">
        <p14:creationId xmlns:p14="http://schemas.microsoft.com/office/powerpoint/2010/main" val="677000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2555776" y="777875"/>
            <a:ext cx="3101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endParaRPr lang="en-US" altLang="en-US" sz="2400" u="sng">
              <a:latin typeface="Comic Sans MS" pitchFamily="66" charset="0"/>
            </a:endParaRPr>
          </a:p>
        </p:txBody>
      </p:sp>
      <p:sp>
        <p:nvSpPr>
          <p:cNvPr id="46085" name="Text Box 5"/>
          <p:cNvSpPr txBox="1">
            <a:spLocks noChangeArrowheads="1"/>
          </p:cNvSpPr>
          <p:nvPr/>
        </p:nvSpPr>
        <p:spPr bwMode="auto">
          <a:xfrm>
            <a:off x="2174210" y="971550"/>
            <a:ext cx="44799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3200" b="1" dirty="0">
                <a:solidFill>
                  <a:schemeClr val="accent1">
                    <a:lumMod val="50000"/>
                  </a:schemeClr>
                </a:solidFill>
                <a:latin typeface="Arial" panose="020B0604020202020204" pitchFamily="34" charset="0"/>
                <a:cs typeface="Arial" panose="020B0604020202020204" pitchFamily="34" charset="0"/>
              </a:rPr>
              <a:t>PRIMARY </a:t>
            </a:r>
            <a:r>
              <a:rPr lang="en-CA" altLang="en-US" sz="3200" b="1" dirty="0" smtClean="0">
                <a:solidFill>
                  <a:schemeClr val="accent1">
                    <a:lumMod val="50000"/>
                  </a:schemeClr>
                </a:solidFill>
                <a:latin typeface="Arial" panose="020B0604020202020204" pitchFamily="34" charset="0"/>
                <a:cs typeface="Arial" panose="020B0604020202020204" pitchFamily="34" charset="0"/>
              </a:rPr>
              <a:t>SURVEY</a:t>
            </a:r>
            <a:endParaRPr lang="en-US" altLang="en-US" sz="3200" b="1" dirty="0">
              <a:solidFill>
                <a:schemeClr val="accent1">
                  <a:lumMod val="50000"/>
                </a:schemeClr>
              </a:solidFill>
              <a:latin typeface="Arial" panose="020B0604020202020204" pitchFamily="34" charset="0"/>
              <a:cs typeface="Arial" panose="020B0604020202020204" pitchFamily="34" charset="0"/>
            </a:endParaRPr>
          </a:p>
        </p:txBody>
      </p:sp>
      <p:sp>
        <p:nvSpPr>
          <p:cNvPr id="46086" name="Text Box 6"/>
          <p:cNvSpPr txBox="1">
            <a:spLocks noChangeArrowheads="1"/>
          </p:cNvSpPr>
          <p:nvPr/>
        </p:nvSpPr>
        <p:spPr bwMode="auto">
          <a:xfrm>
            <a:off x="995363" y="20002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endParaRPr lang="en-US" altLang="en-US" sz="1800">
              <a:latin typeface="Comic Sans MS" pitchFamily="66" charset="0"/>
            </a:endParaRPr>
          </a:p>
        </p:txBody>
      </p:sp>
      <p:sp>
        <p:nvSpPr>
          <p:cNvPr id="46087" name="Text Box 7"/>
          <p:cNvSpPr txBox="1">
            <a:spLocks noChangeArrowheads="1"/>
          </p:cNvSpPr>
          <p:nvPr/>
        </p:nvSpPr>
        <p:spPr bwMode="auto">
          <a:xfrm>
            <a:off x="781051" y="1984375"/>
            <a:ext cx="1030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2400" b="1" dirty="0">
                <a:solidFill>
                  <a:schemeClr val="accent1">
                    <a:lumMod val="50000"/>
                  </a:schemeClr>
                </a:solidFill>
                <a:latin typeface="Arial" panose="020B0604020202020204" pitchFamily="34" charset="0"/>
                <a:cs typeface="Arial" panose="020B0604020202020204" pitchFamily="34" charset="0"/>
              </a:rPr>
              <a:t>C</a:t>
            </a:r>
            <a:r>
              <a:rPr lang="en-CA" altLang="en-US" sz="2400" dirty="0">
                <a:latin typeface="Comic Sans MS" pitchFamily="66" charset="0"/>
              </a:rPr>
              <a:t> - -</a:t>
            </a:r>
            <a:endParaRPr lang="en-US" altLang="en-US" sz="2400" dirty="0">
              <a:solidFill>
                <a:schemeClr val="folHlink"/>
              </a:solidFill>
              <a:latin typeface="Comic Sans MS" pitchFamily="66" charset="0"/>
            </a:endParaRPr>
          </a:p>
        </p:txBody>
      </p:sp>
      <p:sp>
        <p:nvSpPr>
          <p:cNvPr id="46088" name="Text Box 8"/>
          <p:cNvSpPr txBox="1">
            <a:spLocks noChangeArrowheads="1"/>
          </p:cNvSpPr>
          <p:nvPr/>
        </p:nvSpPr>
        <p:spPr bwMode="auto">
          <a:xfrm>
            <a:off x="1874839" y="2000250"/>
            <a:ext cx="1411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1800" dirty="0">
                <a:latin typeface="Arial" panose="020B0604020202020204" pitchFamily="34" charset="0"/>
                <a:cs typeface="Arial" panose="020B0604020202020204" pitchFamily="34" charset="0"/>
              </a:rPr>
              <a:t>Circulation</a:t>
            </a:r>
            <a:endParaRPr lang="en-US" altLang="en-US" sz="1800" dirty="0">
              <a:latin typeface="Arial" panose="020B0604020202020204" pitchFamily="34" charset="0"/>
              <a:cs typeface="Arial" panose="020B0604020202020204" pitchFamily="34" charset="0"/>
            </a:endParaRPr>
          </a:p>
        </p:txBody>
      </p:sp>
      <p:sp>
        <p:nvSpPr>
          <p:cNvPr id="46090" name="Text Box 10"/>
          <p:cNvSpPr txBox="1">
            <a:spLocks noChangeArrowheads="1"/>
          </p:cNvSpPr>
          <p:nvPr/>
        </p:nvSpPr>
        <p:spPr bwMode="auto">
          <a:xfrm>
            <a:off x="846138" y="3611563"/>
            <a:ext cx="473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2400" b="1" dirty="0">
                <a:solidFill>
                  <a:schemeClr val="accent1">
                    <a:lumMod val="50000"/>
                  </a:schemeClr>
                </a:solidFill>
                <a:latin typeface="Arial" panose="020B0604020202020204" pitchFamily="34" charset="0"/>
                <a:cs typeface="Arial" panose="020B0604020202020204" pitchFamily="34" charset="0"/>
              </a:rPr>
              <a:t>D</a:t>
            </a:r>
            <a:endParaRPr lang="en-US" altLang="en-US" sz="2400" b="1" dirty="0">
              <a:solidFill>
                <a:schemeClr val="accent1">
                  <a:lumMod val="50000"/>
                </a:schemeClr>
              </a:solidFill>
              <a:latin typeface="Arial" panose="020B0604020202020204" pitchFamily="34" charset="0"/>
              <a:cs typeface="Arial" panose="020B0604020202020204" pitchFamily="34" charset="0"/>
            </a:endParaRPr>
          </a:p>
        </p:txBody>
      </p:sp>
      <p:sp>
        <p:nvSpPr>
          <p:cNvPr id="46091" name="Text Box 11"/>
          <p:cNvSpPr txBox="1">
            <a:spLocks noChangeArrowheads="1"/>
          </p:cNvSpPr>
          <p:nvPr/>
        </p:nvSpPr>
        <p:spPr bwMode="auto">
          <a:xfrm>
            <a:off x="1319213" y="3611563"/>
            <a:ext cx="984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defTabSz="914400" eaLnBrk="1" hangingPunct="1"/>
            <a:r>
              <a:rPr lang="en-CA" altLang="en-US" sz="2400">
                <a:latin typeface="Comic Sans MS" pitchFamily="66" charset="0"/>
              </a:rPr>
              <a:t>- -</a:t>
            </a:r>
            <a:endParaRPr lang="en-US" altLang="en-US" sz="2400">
              <a:latin typeface="Comic Sans MS" pitchFamily="66" charset="0"/>
            </a:endParaRPr>
          </a:p>
        </p:txBody>
      </p:sp>
      <p:sp>
        <p:nvSpPr>
          <p:cNvPr id="46092" name="Text Box 12"/>
          <p:cNvSpPr txBox="1">
            <a:spLocks noChangeArrowheads="1"/>
          </p:cNvSpPr>
          <p:nvPr/>
        </p:nvSpPr>
        <p:spPr bwMode="auto">
          <a:xfrm>
            <a:off x="1927126" y="3660775"/>
            <a:ext cx="1408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defTabSz="914400" eaLnBrk="1" hangingPunct="1"/>
            <a:r>
              <a:rPr lang="en-CA" altLang="en-US" sz="1800" dirty="0">
                <a:latin typeface="Arial" panose="020B0604020202020204" pitchFamily="34" charset="0"/>
                <a:cs typeface="Arial" panose="020B0604020202020204" pitchFamily="34" charset="0"/>
              </a:rPr>
              <a:t>Disability</a:t>
            </a:r>
            <a:endParaRPr lang="en-US" altLang="en-US" sz="1800" dirty="0">
              <a:latin typeface="Arial" panose="020B0604020202020204" pitchFamily="34" charset="0"/>
              <a:cs typeface="Arial" panose="020B0604020202020204" pitchFamily="34" charset="0"/>
            </a:endParaRPr>
          </a:p>
        </p:txBody>
      </p:sp>
      <p:sp>
        <p:nvSpPr>
          <p:cNvPr id="2" name="TextBox 1"/>
          <p:cNvSpPr txBox="1"/>
          <p:nvPr/>
        </p:nvSpPr>
        <p:spPr>
          <a:xfrm>
            <a:off x="1933575" y="2416175"/>
            <a:ext cx="4942681" cy="461665"/>
          </a:xfrm>
          <a:prstGeom prst="rect">
            <a:avLst/>
          </a:prstGeom>
          <a:noFill/>
        </p:spPr>
        <p:txBody>
          <a:bodyPr wrap="square" rtlCol="0">
            <a:spAutoFit/>
          </a:bodyPr>
          <a:lstStyle/>
          <a:p>
            <a:r>
              <a:rPr lang="en-CA" sz="1200" dirty="0" smtClean="0">
                <a:latin typeface="Arial" panose="020B0604020202020204" pitchFamily="34" charset="0"/>
                <a:cs typeface="Arial" panose="020B0604020202020204" pitchFamily="34" charset="0"/>
              </a:rPr>
              <a:t>Assessment of skin color and temperature, cap refill, pulse rate and character (</a:t>
            </a:r>
            <a:r>
              <a:rPr lang="en-CA" sz="1200" dirty="0" err="1" smtClean="0">
                <a:latin typeface="Arial" panose="020B0604020202020204" pitchFamily="34" charset="0"/>
                <a:cs typeface="Arial" panose="020B0604020202020204" pitchFamily="34" charset="0"/>
              </a:rPr>
              <a:t>thready</a:t>
            </a:r>
            <a:r>
              <a:rPr lang="en-CA" sz="1200" dirty="0" smtClean="0">
                <a:latin typeface="Arial" panose="020B0604020202020204" pitchFamily="34" charset="0"/>
                <a:cs typeface="Arial" panose="020B0604020202020204" pitchFamily="34" charset="0"/>
              </a:rPr>
              <a:t>, present or absent), level of consciousness?</a:t>
            </a:r>
          </a:p>
        </p:txBody>
      </p:sp>
      <p:sp>
        <p:nvSpPr>
          <p:cNvPr id="3" name="TextBox 2"/>
          <p:cNvSpPr txBox="1"/>
          <p:nvPr/>
        </p:nvSpPr>
        <p:spPr>
          <a:xfrm>
            <a:off x="1933576" y="4070443"/>
            <a:ext cx="4078584" cy="830997"/>
          </a:xfrm>
          <a:prstGeom prst="rect">
            <a:avLst/>
          </a:prstGeom>
          <a:noFill/>
        </p:spPr>
        <p:txBody>
          <a:bodyPr wrap="square" rtlCol="0">
            <a:spAutoFit/>
          </a:bodyPr>
          <a:lstStyle/>
          <a:p>
            <a:r>
              <a:rPr lang="en-CA" sz="1200" dirty="0" smtClean="0">
                <a:latin typeface="Arial" panose="020B0604020202020204" pitchFamily="34" charset="0"/>
                <a:cs typeface="Arial" panose="020B0604020202020204" pitchFamily="34" charset="0"/>
              </a:rPr>
              <a:t>Baseline Neurological Evaluation:</a:t>
            </a:r>
          </a:p>
          <a:p>
            <a:r>
              <a:rPr lang="en-CA" sz="1200" dirty="0" smtClean="0">
                <a:latin typeface="Arial" panose="020B0604020202020204" pitchFamily="34" charset="0"/>
                <a:cs typeface="Arial" panose="020B0604020202020204" pitchFamily="34" charset="0"/>
              </a:rPr>
              <a:t>GCS</a:t>
            </a:r>
          </a:p>
          <a:p>
            <a:r>
              <a:rPr lang="en-CA" sz="1200" dirty="0" smtClean="0">
                <a:latin typeface="Arial" panose="020B0604020202020204" pitchFamily="34" charset="0"/>
                <a:cs typeface="Arial" panose="020B0604020202020204" pitchFamily="34" charset="0"/>
              </a:rPr>
              <a:t>Pupillary response and size</a:t>
            </a:r>
          </a:p>
          <a:p>
            <a:r>
              <a:rPr lang="en-CA" sz="1200" dirty="0" smtClean="0">
                <a:latin typeface="Arial" panose="020B0604020202020204" pitchFamily="34" charset="0"/>
                <a:cs typeface="Arial" panose="020B0604020202020204" pitchFamily="34" charset="0"/>
              </a:rPr>
              <a:t>Extremity movement</a:t>
            </a:r>
            <a:endParaRPr lang="en-CA" sz="1200" dirty="0">
              <a:latin typeface="Arial" panose="020B0604020202020204" pitchFamily="34" charset="0"/>
              <a:cs typeface="Arial" panose="020B0604020202020204" pitchFamily="34" charset="0"/>
            </a:endParaRPr>
          </a:p>
        </p:txBody>
      </p:sp>
      <p:pic>
        <p:nvPicPr>
          <p:cNvPr id="1026" name="Picture 2" descr="C:\Users\tmurray\Documents\fix 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2950443"/>
            <a:ext cx="2085598" cy="19907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730923" y="4998893"/>
            <a:ext cx="1080120" cy="646331"/>
          </a:xfrm>
          <a:prstGeom prst="rect">
            <a:avLst/>
          </a:prstGeom>
          <a:noFill/>
        </p:spPr>
        <p:txBody>
          <a:bodyPr wrap="square" rtlCol="0">
            <a:spAutoFit/>
          </a:bodyPr>
          <a:lstStyle/>
          <a:p>
            <a:r>
              <a:rPr lang="en-CA" b="1" i="1" dirty="0" smtClean="0"/>
              <a:t>GCS &lt;8</a:t>
            </a:r>
          </a:p>
          <a:p>
            <a:r>
              <a:rPr lang="en-CA" b="1" i="1" dirty="0" smtClean="0"/>
              <a:t>Intubate!</a:t>
            </a:r>
            <a:endParaRPr lang="en-CA" b="1" i="1" dirty="0"/>
          </a:p>
        </p:txBody>
      </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93296"/>
            <a:ext cx="1559818" cy="671388"/>
          </a:xfrm>
          <a:prstGeom prst="rect">
            <a:avLst/>
          </a:prstGeom>
        </p:spPr>
      </p:pic>
      <p:sp>
        <p:nvSpPr>
          <p:cNvPr id="6" name="TextBox 5"/>
          <p:cNvSpPr txBox="1"/>
          <p:nvPr/>
        </p:nvSpPr>
        <p:spPr>
          <a:xfrm>
            <a:off x="3335238" y="2991852"/>
            <a:ext cx="2460898" cy="461665"/>
          </a:xfrm>
          <a:prstGeom prst="rect">
            <a:avLst/>
          </a:prstGeom>
          <a:solidFill>
            <a:srgbClr val="FFFF00"/>
          </a:solidFill>
          <a:ln>
            <a:solidFill>
              <a:srgbClr val="FF0000"/>
            </a:solidFill>
          </a:ln>
        </p:spPr>
        <p:txBody>
          <a:bodyPr wrap="square" rtlCol="0">
            <a:spAutoFit/>
          </a:bodyPr>
          <a:lstStyle/>
          <a:p>
            <a:r>
              <a:rPr lang="en-CA" sz="1200" dirty="0" smtClean="0">
                <a:latin typeface="Arial" panose="020B0604020202020204" pitchFamily="34" charset="0"/>
                <a:cs typeface="Arial" panose="020B0604020202020204" pitchFamily="34" charset="0"/>
              </a:rPr>
              <a:t>External or internal hemorrhage?</a:t>
            </a:r>
          </a:p>
          <a:p>
            <a:r>
              <a:rPr lang="en-CA" sz="1200" dirty="0" smtClean="0">
                <a:latin typeface="Arial" panose="020B0604020202020204" pitchFamily="34" charset="0"/>
                <a:cs typeface="Arial" panose="020B0604020202020204" pitchFamily="34" charset="0"/>
              </a:rPr>
              <a:t>Obstructive shock </a:t>
            </a:r>
            <a:endParaRPr lang="en-CA" sz="1200" dirty="0">
              <a:latin typeface="Arial" panose="020B0604020202020204" pitchFamily="34" charset="0"/>
              <a:cs typeface="Arial" panose="020B0604020202020204" pitchFamily="34" charset="0"/>
            </a:endParaRPr>
          </a:p>
        </p:txBody>
      </p:sp>
      <p:sp>
        <p:nvSpPr>
          <p:cNvPr id="7" name="TextBox 6"/>
          <p:cNvSpPr txBox="1"/>
          <p:nvPr/>
        </p:nvSpPr>
        <p:spPr>
          <a:xfrm>
            <a:off x="3286126" y="4941168"/>
            <a:ext cx="2510010" cy="1015663"/>
          </a:xfrm>
          <a:prstGeom prst="rect">
            <a:avLst/>
          </a:prstGeom>
          <a:solidFill>
            <a:srgbClr val="FFFF00"/>
          </a:solidFill>
          <a:ln>
            <a:solidFill>
              <a:srgbClr val="FF0000"/>
            </a:solidFill>
          </a:ln>
        </p:spPr>
        <p:txBody>
          <a:bodyPr wrap="square" rtlCol="0">
            <a:spAutoFit/>
          </a:bodyPr>
          <a:lstStyle/>
          <a:p>
            <a:r>
              <a:rPr lang="en-CA" sz="1200" dirty="0" smtClean="0">
                <a:latin typeface="Arial" panose="020B0604020202020204" pitchFamily="34" charset="0"/>
                <a:cs typeface="Arial" panose="020B0604020202020204" pitchFamily="34" charset="0"/>
              </a:rPr>
              <a:t>Head injury?</a:t>
            </a:r>
          </a:p>
          <a:p>
            <a:r>
              <a:rPr lang="en-CA" sz="1200" dirty="0" smtClean="0">
                <a:latin typeface="Arial" panose="020B0604020202020204" pitchFamily="34" charset="0"/>
                <a:cs typeface="Arial" panose="020B0604020202020204" pitchFamily="34" charset="0"/>
              </a:rPr>
              <a:t>Decreased cerebral oxygenation?</a:t>
            </a:r>
          </a:p>
          <a:p>
            <a:r>
              <a:rPr lang="en-CA" sz="1200" dirty="0" smtClean="0">
                <a:latin typeface="Arial" panose="020B0604020202020204" pitchFamily="34" charset="0"/>
                <a:cs typeface="Arial" panose="020B0604020202020204" pitchFamily="34" charset="0"/>
              </a:rPr>
              <a:t>Alcohol consumption?</a:t>
            </a:r>
          </a:p>
          <a:p>
            <a:r>
              <a:rPr lang="en-CA" sz="1200" dirty="0" smtClean="0">
                <a:latin typeface="Arial" panose="020B0604020202020204" pitchFamily="34" charset="0"/>
                <a:cs typeface="Arial" panose="020B0604020202020204" pitchFamily="34" charset="0"/>
              </a:rPr>
              <a:t>Drugs – Narcotics?</a:t>
            </a:r>
          </a:p>
          <a:p>
            <a:r>
              <a:rPr lang="en-CA" sz="1200" dirty="0" smtClean="0">
                <a:latin typeface="Arial" panose="020B0604020202020204" pitchFamily="34" charset="0"/>
                <a:cs typeface="Arial" panose="020B0604020202020204" pitchFamily="34" charset="0"/>
              </a:rPr>
              <a:t>Hypoglycemia?</a:t>
            </a:r>
            <a:endParaRPr lang="en-CA" sz="1200" dirty="0">
              <a:latin typeface="Arial" panose="020B0604020202020204" pitchFamily="34" charset="0"/>
              <a:cs typeface="Arial" panose="020B0604020202020204" pitchFamily="34" charset="0"/>
            </a:endParaRPr>
          </a:p>
        </p:txBody>
      </p:sp>
      <p:sp>
        <p:nvSpPr>
          <p:cNvPr id="18" name="TextBox 17"/>
          <p:cNvSpPr txBox="1"/>
          <p:nvPr/>
        </p:nvSpPr>
        <p:spPr>
          <a:xfrm>
            <a:off x="1882011" y="5155434"/>
            <a:ext cx="1356767" cy="307777"/>
          </a:xfrm>
          <a:prstGeom prst="rect">
            <a:avLst/>
          </a:prstGeom>
          <a:noFill/>
        </p:spPr>
        <p:txBody>
          <a:bodyPr wrap="square" rtlCol="0">
            <a:spAutoFit/>
          </a:bodyPr>
          <a:lstStyle/>
          <a:p>
            <a:r>
              <a:rPr lang="en-CA" sz="1400" b="1" i="1" dirty="0" smtClean="0">
                <a:solidFill>
                  <a:srgbClr val="FF0000"/>
                </a:solidFill>
              </a:rPr>
              <a:t>Considerations:</a:t>
            </a:r>
            <a:endParaRPr lang="en-CA" sz="1400" b="1" i="1" dirty="0">
              <a:solidFill>
                <a:srgbClr val="FF0000"/>
              </a:solidFill>
            </a:endParaRPr>
          </a:p>
        </p:txBody>
      </p:sp>
      <p:sp>
        <p:nvSpPr>
          <p:cNvPr id="19" name="TextBox 18"/>
          <p:cNvSpPr txBox="1"/>
          <p:nvPr/>
        </p:nvSpPr>
        <p:spPr>
          <a:xfrm>
            <a:off x="1949252" y="2971298"/>
            <a:ext cx="1356767" cy="307777"/>
          </a:xfrm>
          <a:prstGeom prst="rect">
            <a:avLst/>
          </a:prstGeom>
          <a:noFill/>
        </p:spPr>
        <p:txBody>
          <a:bodyPr wrap="square" rtlCol="0">
            <a:spAutoFit/>
          </a:bodyPr>
          <a:lstStyle/>
          <a:p>
            <a:r>
              <a:rPr lang="en-CA" sz="1400" b="1" i="1" dirty="0" smtClean="0">
                <a:solidFill>
                  <a:srgbClr val="FF0000"/>
                </a:solidFill>
              </a:rPr>
              <a:t>Considerations:</a:t>
            </a:r>
            <a:endParaRPr lang="en-CA" sz="1400" b="1" i="1" dirty="0">
              <a:solidFill>
                <a:srgbClr val="FF0000"/>
              </a:solidFill>
            </a:endParaRPr>
          </a:p>
        </p:txBody>
      </p:sp>
      <p:sp>
        <p:nvSpPr>
          <p:cNvPr id="20" name="TextBox 19"/>
          <p:cNvSpPr txBox="1"/>
          <p:nvPr/>
        </p:nvSpPr>
        <p:spPr>
          <a:xfrm>
            <a:off x="6156176" y="6305879"/>
            <a:ext cx="2808312" cy="246221"/>
          </a:xfrm>
          <a:prstGeom prst="rect">
            <a:avLst/>
          </a:prstGeom>
          <a:noFill/>
        </p:spPr>
        <p:txBody>
          <a:bodyPr wrap="square" rtlCol="0">
            <a:spAutoFit/>
          </a:bodyPr>
          <a:lstStyle/>
          <a:p>
            <a:r>
              <a:rPr lang="en-CA" sz="1000" b="1" dirty="0" smtClean="0">
                <a:solidFill>
                  <a:schemeClr val="tx2">
                    <a:lumMod val="75000"/>
                  </a:schemeClr>
                </a:solidFill>
              </a:rPr>
              <a:t>ATLS 10</a:t>
            </a:r>
            <a:r>
              <a:rPr lang="en-CA" sz="1000" b="1" baseline="30000" dirty="0" smtClean="0">
                <a:solidFill>
                  <a:schemeClr val="tx2">
                    <a:lumMod val="75000"/>
                  </a:schemeClr>
                </a:solidFill>
              </a:rPr>
              <a:t>th</a:t>
            </a:r>
            <a:r>
              <a:rPr lang="en-CA" sz="1000" b="1" dirty="0" smtClean="0">
                <a:solidFill>
                  <a:schemeClr val="tx2">
                    <a:lumMod val="75000"/>
                  </a:schemeClr>
                </a:solidFill>
              </a:rPr>
              <a:t> Edition-American College of Surgeons</a:t>
            </a:r>
            <a:endParaRPr lang="en-CA" sz="1000" b="1" dirty="0">
              <a:solidFill>
                <a:schemeClr val="tx2">
                  <a:lumMod val="75000"/>
                </a:schemeClr>
              </a:solidFill>
            </a:endParaRPr>
          </a:p>
        </p:txBody>
      </p:sp>
    </p:spTree>
    <p:extLst>
      <p:ext uri="{BB962C8B-B14F-4D97-AF65-F5344CB8AC3E}">
        <p14:creationId xmlns:p14="http://schemas.microsoft.com/office/powerpoint/2010/main" val="2891839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457200" y="274638"/>
            <a:ext cx="8229600" cy="1143000"/>
          </a:xfrm>
          <a:prstGeom prst="rect">
            <a:avLst/>
          </a:prstGeom>
          <a:solidFill>
            <a:srgbClr val="DDDDDD"/>
          </a:solidFill>
          <a:ln>
            <a:solidFill>
              <a:schemeClr val="tx1"/>
            </a:solidFill>
            <a:miter lim="800000"/>
            <a:headEnd/>
            <a:tailEnd/>
          </a:ln>
        </p:spPr>
        <p:txBody>
          <a:bodyPr anchor="ctr" anchorCtr="0"/>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altLang="en-US" sz="3200" dirty="0" smtClean="0">
                <a:solidFill>
                  <a:srgbClr val="CC0000"/>
                </a:solidFill>
                <a:latin typeface="Arial" charset="0"/>
                <a:cs typeface="Arial" charset="0"/>
              </a:rPr>
              <a:t>COAGULOPATHY IN TRAUMA</a:t>
            </a:r>
            <a:endParaRPr lang="en-US" altLang="en-US" sz="3200" dirty="0" smtClean="0">
              <a:solidFill>
                <a:srgbClr val="CC0000"/>
              </a:solidFill>
              <a:latin typeface="Arial" charset="0"/>
              <a:cs typeface="Arial" charset="0"/>
            </a:endParaRPr>
          </a:p>
        </p:txBody>
      </p:sp>
      <p:sp>
        <p:nvSpPr>
          <p:cNvPr id="3" name="Text Box 3"/>
          <p:cNvSpPr txBox="1">
            <a:spLocks noChangeArrowheads="1"/>
          </p:cNvSpPr>
          <p:nvPr/>
        </p:nvSpPr>
        <p:spPr bwMode="auto">
          <a:xfrm>
            <a:off x="601662" y="1698625"/>
            <a:ext cx="2822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CA" altLang="en-US" sz="1800" u="sng" dirty="0">
                <a:latin typeface="Arial" panose="020B0604020202020204" pitchFamily="34" charset="0"/>
                <a:cs typeface="Arial" panose="020B0604020202020204" pitchFamily="34" charset="0"/>
              </a:rPr>
              <a:t>Pre-hospital</a:t>
            </a:r>
            <a:r>
              <a:rPr lang="en-CA" altLang="en-US" sz="1800" u="sng" dirty="0">
                <a:latin typeface="Arial Rounded MT Bold" panose="020F0704030504030204" pitchFamily="34" charset="0"/>
              </a:rPr>
              <a:t> </a:t>
            </a:r>
            <a:endParaRPr lang="en-US" altLang="en-US" sz="1800" u="sng" dirty="0">
              <a:latin typeface="Arial Rounded MT Bold" panose="020F0704030504030204" pitchFamily="34" charset="0"/>
            </a:endParaRPr>
          </a:p>
        </p:txBody>
      </p:sp>
      <p:sp>
        <p:nvSpPr>
          <p:cNvPr id="4" name="AutoShape 4"/>
          <p:cNvSpPr>
            <a:spLocks noChangeArrowheads="1"/>
          </p:cNvSpPr>
          <p:nvPr/>
        </p:nvSpPr>
        <p:spPr bwMode="auto">
          <a:xfrm>
            <a:off x="2292350" y="1760538"/>
            <a:ext cx="976313" cy="201612"/>
          </a:xfrm>
          <a:prstGeom prst="rightArrow">
            <a:avLst>
              <a:gd name="adj1" fmla="val 50000"/>
              <a:gd name="adj2" fmla="val 121063"/>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 name="Text Box 5"/>
          <p:cNvSpPr txBox="1">
            <a:spLocks noChangeArrowheads="1"/>
          </p:cNvSpPr>
          <p:nvPr/>
        </p:nvSpPr>
        <p:spPr bwMode="auto">
          <a:xfrm>
            <a:off x="3808413" y="1698625"/>
            <a:ext cx="3471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tLang="en-US" sz="1800"/>
          </a:p>
        </p:txBody>
      </p:sp>
      <p:sp>
        <p:nvSpPr>
          <p:cNvPr id="6" name="Text Box 6"/>
          <p:cNvSpPr txBox="1">
            <a:spLocks noChangeArrowheads="1"/>
          </p:cNvSpPr>
          <p:nvPr/>
        </p:nvSpPr>
        <p:spPr bwMode="auto">
          <a:xfrm>
            <a:off x="3449638" y="1577975"/>
            <a:ext cx="425926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CA" altLang="en-US" sz="1600" dirty="0">
                <a:latin typeface="Arial" panose="020B0604020202020204" pitchFamily="34" charset="0"/>
                <a:cs typeface="Arial" panose="020B0604020202020204" pitchFamily="34" charset="0"/>
              </a:rPr>
              <a:t>The trauma patient is quickly exposed to the elements and strapped to a hard wooden board.</a:t>
            </a:r>
          </a:p>
          <a:p>
            <a:pPr algn="l"/>
            <a:endParaRPr lang="en-US" altLang="en-US" sz="1800" dirty="0">
              <a:latin typeface="Arial" panose="020B0604020202020204" pitchFamily="34" charset="0"/>
              <a:cs typeface="Arial" panose="020B0604020202020204" pitchFamily="34" charset="0"/>
            </a:endParaRPr>
          </a:p>
        </p:txBody>
      </p:sp>
      <p:sp>
        <p:nvSpPr>
          <p:cNvPr id="7" name="Text Box 7"/>
          <p:cNvSpPr txBox="1">
            <a:spLocks noChangeArrowheads="1"/>
          </p:cNvSpPr>
          <p:nvPr/>
        </p:nvSpPr>
        <p:spPr bwMode="auto">
          <a:xfrm>
            <a:off x="563563" y="2876550"/>
            <a:ext cx="215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CA" altLang="en-US" sz="1800" u="sng" dirty="0">
                <a:latin typeface="Arial" panose="020B0604020202020204" pitchFamily="34" charset="0"/>
                <a:cs typeface="Arial" panose="020B0604020202020204" pitchFamily="34" charset="0"/>
              </a:rPr>
              <a:t>Hospital Arrival</a:t>
            </a:r>
            <a:endParaRPr lang="en-US" altLang="en-US" sz="1800" u="sng" dirty="0">
              <a:latin typeface="Arial" panose="020B0604020202020204" pitchFamily="34" charset="0"/>
              <a:cs typeface="Arial" panose="020B0604020202020204" pitchFamily="34" charset="0"/>
            </a:endParaRPr>
          </a:p>
        </p:txBody>
      </p:sp>
      <p:sp>
        <p:nvSpPr>
          <p:cNvPr id="8" name="AutoShape 8"/>
          <p:cNvSpPr>
            <a:spLocks noChangeArrowheads="1"/>
          </p:cNvSpPr>
          <p:nvPr/>
        </p:nvSpPr>
        <p:spPr bwMode="auto">
          <a:xfrm>
            <a:off x="2292350" y="2957513"/>
            <a:ext cx="976313" cy="201612"/>
          </a:xfrm>
          <a:prstGeom prst="rightArrow">
            <a:avLst>
              <a:gd name="adj1" fmla="val 50000"/>
              <a:gd name="adj2" fmla="val 121063"/>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9" name="Text Box 9"/>
          <p:cNvSpPr txBox="1">
            <a:spLocks noChangeArrowheads="1"/>
          </p:cNvSpPr>
          <p:nvPr/>
        </p:nvSpPr>
        <p:spPr bwMode="auto">
          <a:xfrm>
            <a:off x="3449638" y="2807230"/>
            <a:ext cx="432911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CA" altLang="en-US" sz="1600" dirty="0">
                <a:latin typeface="Arial" panose="020B0604020202020204" pitchFamily="34" charset="0"/>
                <a:cs typeface="Arial" panose="020B0604020202020204" pitchFamily="34" charset="0"/>
              </a:rPr>
              <a:t>Patient is once again </a:t>
            </a:r>
            <a:r>
              <a:rPr lang="en-CA" altLang="en-US" sz="1600" dirty="0" smtClean="0">
                <a:latin typeface="Arial" panose="020B0604020202020204" pitchFamily="34" charset="0"/>
                <a:cs typeface="Arial" panose="020B0604020202020204" pitchFamily="34" charset="0"/>
              </a:rPr>
              <a:t>exposed in the ED,</a:t>
            </a:r>
            <a:endParaRPr lang="en-CA" altLang="en-US" sz="1600" dirty="0">
              <a:latin typeface="Arial" panose="020B0604020202020204" pitchFamily="34" charset="0"/>
              <a:cs typeface="Arial" panose="020B0604020202020204" pitchFamily="34" charset="0"/>
            </a:endParaRPr>
          </a:p>
          <a:p>
            <a:pPr algn="l"/>
            <a:r>
              <a:rPr lang="en-CA" altLang="en-US" sz="1600" dirty="0" smtClean="0">
                <a:latin typeface="Arial" panose="020B0604020202020204" pitchFamily="34" charset="0"/>
                <a:cs typeface="Arial" panose="020B0604020202020204" pitchFamily="34" charset="0"/>
              </a:rPr>
              <a:t>bleeding </a:t>
            </a:r>
            <a:r>
              <a:rPr lang="en-CA" altLang="en-US" sz="1600" dirty="0">
                <a:latin typeface="Arial" panose="020B0604020202020204" pitchFamily="34" charset="0"/>
                <a:cs typeface="Arial" panose="020B0604020202020204" pitchFamily="34" charset="0"/>
              </a:rPr>
              <a:t>is assessed. As the temperature of the trauma patient decreases the </a:t>
            </a:r>
            <a:r>
              <a:rPr lang="en-CA" altLang="en-US" sz="1600" dirty="0" smtClean="0">
                <a:latin typeface="Arial" panose="020B0604020202020204" pitchFamily="34" charset="0"/>
                <a:cs typeface="Arial" panose="020B0604020202020204" pitchFamily="34" charset="0"/>
              </a:rPr>
              <a:t>body’s </a:t>
            </a:r>
            <a:r>
              <a:rPr lang="en-CA" altLang="en-US" sz="1600" dirty="0">
                <a:latin typeface="Arial" panose="020B0604020202020204" pitchFamily="34" charset="0"/>
                <a:cs typeface="Arial" panose="020B0604020202020204" pitchFamily="34" charset="0"/>
              </a:rPr>
              <a:t>ability to halt bleeding decreases.</a:t>
            </a:r>
            <a:endParaRPr lang="en-US" altLang="en-US" sz="1600" dirty="0">
              <a:latin typeface="Arial" panose="020B0604020202020204" pitchFamily="34" charset="0"/>
              <a:cs typeface="Arial" panose="020B0604020202020204" pitchFamily="34" charset="0"/>
            </a:endParaRPr>
          </a:p>
        </p:txBody>
      </p:sp>
      <p:sp>
        <p:nvSpPr>
          <p:cNvPr id="10" name="Text Box 10"/>
          <p:cNvSpPr txBox="1">
            <a:spLocks noChangeArrowheads="1"/>
          </p:cNvSpPr>
          <p:nvPr/>
        </p:nvSpPr>
        <p:spPr bwMode="auto">
          <a:xfrm>
            <a:off x="1414096" y="4148644"/>
            <a:ext cx="66436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CA" altLang="en-US" sz="1600" b="1" dirty="0">
                <a:latin typeface="Arial" panose="020B0604020202020204" pitchFamily="34" charset="0"/>
                <a:cs typeface="Arial" panose="020B0604020202020204" pitchFamily="34" charset="0"/>
              </a:rPr>
              <a:t>Hypothermia =</a:t>
            </a:r>
            <a:endParaRPr lang="en-US" altLang="en-US" sz="1600" b="1" dirty="0">
              <a:latin typeface="Arial" panose="020B0604020202020204" pitchFamily="34" charset="0"/>
              <a:cs typeface="Arial" panose="020B0604020202020204" pitchFamily="34" charset="0"/>
            </a:endParaRPr>
          </a:p>
        </p:txBody>
      </p:sp>
      <p:sp>
        <p:nvSpPr>
          <p:cNvPr id="11" name="AutoShape 11"/>
          <p:cNvSpPr>
            <a:spLocks noChangeArrowheads="1"/>
          </p:cNvSpPr>
          <p:nvPr/>
        </p:nvSpPr>
        <p:spPr bwMode="auto">
          <a:xfrm>
            <a:off x="3111500" y="4119685"/>
            <a:ext cx="312738" cy="422275"/>
          </a:xfrm>
          <a:prstGeom prst="downArrow">
            <a:avLst>
              <a:gd name="adj1" fmla="val 50000"/>
              <a:gd name="adj2" fmla="val 337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CA"/>
          </a:p>
        </p:txBody>
      </p:sp>
      <p:sp>
        <p:nvSpPr>
          <p:cNvPr id="12" name="Text Box 12"/>
          <p:cNvSpPr txBox="1">
            <a:spLocks noChangeArrowheads="1"/>
          </p:cNvSpPr>
          <p:nvPr/>
        </p:nvSpPr>
        <p:spPr bwMode="auto">
          <a:xfrm>
            <a:off x="3490870" y="4139407"/>
            <a:ext cx="17462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CA" altLang="en-US" sz="1600" b="1" dirty="0">
                <a:latin typeface="Arial" panose="020B0604020202020204" pitchFamily="34" charset="0"/>
                <a:cs typeface="Arial" panose="020B0604020202020204" pitchFamily="34" charset="0"/>
              </a:rPr>
              <a:t>Coagulopathy</a:t>
            </a:r>
            <a:endParaRPr lang="en-US" altLang="en-US" sz="1600" b="1" dirty="0">
              <a:latin typeface="Arial" panose="020B0604020202020204" pitchFamily="34" charset="0"/>
              <a:cs typeface="Arial" panose="020B0604020202020204" pitchFamily="34" charset="0"/>
            </a:endParaRPr>
          </a:p>
        </p:txBody>
      </p:sp>
      <p:sp>
        <p:nvSpPr>
          <p:cNvPr id="13" name="AutoShape 13"/>
          <p:cNvSpPr>
            <a:spLocks noChangeArrowheads="1"/>
          </p:cNvSpPr>
          <p:nvPr/>
        </p:nvSpPr>
        <p:spPr bwMode="auto">
          <a:xfrm rot="2289186">
            <a:off x="5026896" y="4226089"/>
            <a:ext cx="846103" cy="400837"/>
          </a:xfrm>
          <a:prstGeom prst="curvedDownArrow">
            <a:avLst>
              <a:gd name="adj1" fmla="val 67141"/>
              <a:gd name="adj2" fmla="val 13457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4" name="Text Box 14"/>
          <p:cNvSpPr txBox="1">
            <a:spLocks noChangeArrowheads="1"/>
          </p:cNvSpPr>
          <p:nvPr/>
        </p:nvSpPr>
        <p:spPr bwMode="auto">
          <a:xfrm>
            <a:off x="5822156" y="4181988"/>
            <a:ext cx="15621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CA" altLang="en-US" sz="1600" b="1" dirty="0">
                <a:latin typeface="Arial" panose="020B0604020202020204" pitchFamily="34" charset="0"/>
                <a:cs typeface="Arial" panose="020B0604020202020204" pitchFamily="34" charset="0"/>
              </a:rPr>
              <a:t>Acidosis</a:t>
            </a:r>
            <a:endParaRPr lang="en-US" altLang="en-US" sz="1600" b="1" dirty="0">
              <a:latin typeface="Arial" panose="020B0604020202020204" pitchFamily="34" charset="0"/>
              <a:cs typeface="Arial" panose="020B0604020202020204" pitchFamily="34" charset="0"/>
            </a:endParaRPr>
          </a:p>
        </p:txBody>
      </p:sp>
      <p:sp>
        <p:nvSpPr>
          <p:cNvPr id="15" name="Text Box 15"/>
          <p:cNvSpPr txBox="1">
            <a:spLocks noChangeArrowheads="1"/>
          </p:cNvSpPr>
          <p:nvPr/>
        </p:nvSpPr>
        <p:spPr bwMode="auto">
          <a:xfrm>
            <a:off x="6701676" y="4185331"/>
            <a:ext cx="2046788"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CA" altLang="en-US" sz="1800" b="1" dirty="0"/>
              <a:t>= </a:t>
            </a:r>
            <a:r>
              <a:rPr lang="en-CA" altLang="en-US" sz="1600" b="1" dirty="0">
                <a:latin typeface="Arial" panose="020B0604020202020204" pitchFamily="34" charset="0"/>
                <a:cs typeface="Arial" panose="020B0604020202020204" pitchFamily="34" charset="0"/>
              </a:rPr>
              <a:t>“DIC</a:t>
            </a:r>
            <a:r>
              <a:rPr lang="en-CA" altLang="en-US" sz="1600" b="1" dirty="0" smtClean="0">
                <a:latin typeface="Arial" panose="020B0604020202020204" pitchFamily="34" charset="0"/>
                <a:cs typeface="Arial" panose="020B0604020202020204" pitchFamily="34" charset="0"/>
              </a:rPr>
              <a:t>”</a:t>
            </a:r>
          </a:p>
          <a:p>
            <a:pPr algn="l"/>
            <a:r>
              <a:rPr lang="en-CA" altLang="en-US" sz="800" dirty="0" smtClean="0">
                <a:latin typeface="Arial" panose="020B0604020202020204" pitchFamily="34" charset="0"/>
                <a:cs typeface="Arial" panose="020B0604020202020204" pitchFamily="34" charset="0"/>
              </a:rPr>
              <a:t>Disseminated Intravascular Coagulation</a:t>
            </a:r>
            <a:endParaRPr lang="en-US" altLang="en-US" sz="800" dirty="0">
              <a:latin typeface="Arial" panose="020B0604020202020204" pitchFamily="34" charset="0"/>
              <a:cs typeface="Arial" panose="020B0604020202020204" pitchFamily="34" charset="0"/>
            </a:endParaRPr>
          </a:p>
        </p:txBody>
      </p:sp>
      <p:sp>
        <p:nvSpPr>
          <p:cNvPr id="16" name="Text Box 16"/>
          <p:cNvSpPr txBox="1">
            <a:spLocks noChangeArrowheads="1"/>
          </p:cNvSpPr>
          <p:nvPr/>
        </p:nvSpPr>
        <p:spPr bwMode="auto">
          <a:xfrm>
            <a:off x="2565824" y="5198195"/>
            <a:ext cx="3190875" cy="376237"/>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CA" altLang="en-US" sz="1800" dirty="0">
                <a:solidFill>
                  <a:srgbClr val="CC0000"/>
                </a:solidFill>
                <a:latin typeface="Arial" panose="020B0604020202020204" pitchFamily="34" charset="0"/>
                <a:cs typeface="Arial" panose="020B0604020202020204" pitchFamily="34" charset="0"/>
              </a:rPr>
              <a:t>“DIC”- </a:t>
            </a:r>
            <a:r>
              <a:rPr lang="en-CA" altLang="en-US" sz="1800" u="sng" dirty="0">
                <a:solidFill>
                  <a:srgbClr val="CC0000"/>
                </a:solidFill>
                <a:latin typeface="Arial" panose="020B0604020202020204" pitchFamily="34" charset="0"/>
                <a:cs typeface="Arial" panose="020B0604020202020204" pitchFamily="34" charset="0"/>
              </a:rPr>
              <a:t>D</a:t>
            </a:r>
            <a:r>
              <a:rPr lang="en-CA" altLang="en-US" sz="1800" dirty="0">
                <a:solidFill>
                  <a:srgbClr val="CC0000"/>
                </a:solidFill>
                <a:latin typeface="Arial" panose="020B0604020202020204" pitchFamily="34" charset="0"/>
                <a:cs typeface="Arial" panose="020B0604020202020204" pitchFamily="34" charset="0"/>
              </a:rPr>
              <a:t>eath </a:t>
            </a:r>
            <a:r>
              <a:rPr lang="en-CA" altLang="en-US" sz="1800" u="sng" dirty="0">
                <a:solidFill>
                  <a:srgbClr val="CC0000"/>
                </a:solidFill>
                <a:latin typeface="Arial" panose="020B0604020202020204" pitchFamily="34" charset="0"/>
                <a:cs typeface="Arial" panose="020B0604020202020204" pitchFamily="34" charset="0"/>
              </a:rPr>
              <a:t>I</a:t>
            </a:r>
            <a:r>
              <a:rPr lang="en-CA" altLang="en-US" sz="1800" dirty="0">
                <a:solidFill>
                  <a:srgbClr val="CC0000"/>
                </a:solidFill>
                <a:latin typeface="Arial" panose="020B0604020202020204" pitchFamily="34" charset="0"/>
                <a:cs typeface="Arial" panose="020B0604020202020204" pitchFamily="34" charset="0"/>
              </a:rPr>
              <a:t>s </a:t>
            </a:r>
            <a:r>
              <a:rPr lang="en-CA" altLang="en-US" sz="1800" u="sng" dirty="0">
                <a:solidFill>
                  <a:srgbClr val="CC0000"/>
                </a:solidFill>
                <a:latin typeface="Arial" panose="020B0604020202020204" pitchFamily="34" charset="0"/>
                <a:cs typeface="Arial" panose="020B0604020202020204" pitchFamily="34" charset="0"/>
              </a:rPr>
              <a:t>C</a:t>
            </a:r>
            <a:r>
              <a:rPr lang="en-CA" altLang="en-US" sz="1800" dirty="0">
                <a:solidFill>
                  <a:srgbClr val="CC0000"/>
                </a:solidFill>
                <a:latin typeface="Arial" panose="020B0604020202020204" pitchFamily="34" charset="0"/>
                <a:cs typeface="Arial" panose="020B0604020202020204" pitchFamily="34" charset="0"/>
              </a:rPr>
              <a:t>oming</a:t>
            </a:r>
            <a:endParaRPr lang="en-US" altLang="en-US" sz="1800" dirty="0">
              <a:solidFill>
                <a:srgbClr val="CC0000"/>
              </a:solidFill>
              <a:latin typeface="Arial" panose="020B0604020202020204" pitchFamily="34" charset="0"/>
              <a:cs typeface="Arial" panose="020B0604020202020204" pitchFamily="34" charset="0"/>
            </a:endParaRPr>
          </a:p>
        </p:txBody>
      </p:sp>
      <p:pic>
        <p:nvPicPr>
          <p:cNvPr id="17" name="Picture 2" descr="C:\Users\tmurray\Documents\morgue stretch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2512" y="4683392"/>
            <a:ext cx="2059781" cy="140584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156176" y="6305879"/>
            <a:ext cx="2808312" cy="246221"/>
          </a:xfrm>
          <a:prstGeom prst="rect">
            <a:avLst/>
          </a:prstGeom>
          <a:noFill/>
        </p:spPr>
        <p:txBody>
          <a:bodyPr wrap="square" rtlCol="0">
            <a:spAutoFit/>
          </a:bodyPr>
          <a:lstStyle/>
          <a:p>
            <a:r>
              <a:rPr lang="en-CA" sz="1000" b="1" dirty="0" smtClean="0">
                <a:solidFill>
                  <a:schemeClr val="tx2">
                    <a:lumMod val="75000"/>
                  </a:schemeClr>
                </a:solidFill>
              </a:rPr>
              <a:t>ATLS 10</a:t>
            </a:r>
            <a:r>
              <a:rPr lang="en-CA" sz="1000" b="1" baseline="30000" dirty="0" smtClean="0">
                <a:solidFill>
                  <a:schemeClr val="tx2">
                    <a:lumMod val="75000"/>
                  </a:schemeClr>
                </a:solidFill>
              </a:rPr>
              <a:t>th</a:t>
            </a:r>
            <a:r>
              <a:rPr lang="en-CA" sz="1000" b="1" dirty="0" smtClean="0">
                <a:solidFill>
                  <a:schemeClr val="tx2">
                    <a:lumMod val="75000"/>
                  </a:schemeClr>
                </a:solidFill>
              </a:rPr>
              <a:t> Edition-American College of Surgeons</a:t>
            </a:r>
            <a:endParaRPr lang="en-CA" sz="1000" b="1" dirty="0">
              <a:solidFill>
                <a:schemeClr val="tx2">
                  <a:lumMod val="75000"/>
                </a:schemeClr>
              </a:solidFill>
            </a:endParaRPr>
          </a:p>
        </p:txBody>
      </p:sp>
    </p:spTree>
    <p:extLst>
      <p:ext uri="{BB962C8B-B14F-4D97-AF65-F5344CB8AC3E}">
        <p14:creationId xmlns:p14="http://schemas.microsoft.com/office/powerpoint/2010/main" val="83666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2555776" y="777875"/>
            <a:ext cx="3101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endParaRPr lang="en-US" altLang="en-US" sz="2400" u="sng">
              <a:latin typeface="Comic Sans MS" pitchFamily="66" charset="0"/>
            </a:endParaRPr>
          </a:p>
        </p:txBody>
      </p:sp>
      <p:sp>
        <p:nvSpPr>
          <p:cNvPr id="46085" name="Text Box 5"/>
          <p:cNvSpPr txBox="1">
            <a:spLocks noChangeArrowheads="1"/>
          </p:cNvSpPr>
          <p:nvPr/>
        </p:nvSpPr>
        <p:spPr bwMode="auto">
          <a:xfrm>
            <a:off x="2174210" y="971550"/>
            <a:ext cx="44799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3200" b="1" dirty="0">
                <a:solidFill>
                  <a:schemeClr val="accent1">
                    <a:lumMod val="50000"/>
                  </a:schemeClr>
                </a:solidFill>
                <a:latin typeface="Arial" panose="020B0604020202020204" pitchFamily="34" charset="0"/>
                <a:cs typeface="Arial" panose="020B0604020202020204" pitchFamily="34" charset="0"/>
              </a:rPr>
              <a:t>PRIMARY </a:t>
            </a:r>
            <a:r>
              <a:rPr lang="en-CA" altLang="en-US" sz="3200" b="1" dirty="0" smtClean="0">
                <a:solidFill>
                  <a:schemeClr val="accent1">
                    <a:lumMod val="50000"/>
                  </a:schemeClr>
                </a:solidFill>
                <a:latin typeface="Arial" panose="020B0604020202020204" pitchFamily="34" charset="0"/>
                <a:cs typeface="Arial" panose="020B0604020202020204" pitchFamily="34" charset="0"/>
              </a:rPr>
              <a:t>SURVEY</a:t>
            </a:r>
            <a:endParaRPr lang="en-US" altLang="en-US" sz="3200" b="1" dirty="0">
              <a:solidFill>
                <a:schemeClr val="accent1">
                  <a:lumMod val="50000"/>
                </a:schemeClr>
              </a:solidFill>
              <a:latin typeface="Arial" panose="020B0604020202020204" pitchFamily="34" charset="0"/>
              <a:cs typeface="Arial" panose="020B0604020202020204" pitchFamily="34" charset="0"/>
            </a:endParaRPr>
          </a:p>
        </p:txBody>
      </p:sp>
      <p:sp>
        <p:nvSpPr>
          <p:cNvPr id="46086" name="Text Box 6"/>
          <p:cNvSpPr txBox="1">
            <a:spLocks noChangeArrowheads="1"/>
          </p:cNvSpPr>
          <p:nvPr/>
        </p:nvSpPr>
        <p:spPr bwMode="auto">
          <a:xfrm>
            <a:off x="995363" y="20002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endParaRPr lang="en-US" altLang="en-US" sz="1800">
              <a:latin typeface="Comic Sans MS" pitchFamily="66" charset="0"/>
            </a:endParaRPr>
          </a:p>
        </p:txBody>
      </p:sp>
      <p:sp>
        <p:nvSpPr>
          <p:cNvPr id="46087" name="Text Box 7"/>
          <p:cNvSpPr txBox="1">
            <a:spLocks noChangeArrowheads="1"/>
          </p:cNvSpPr>
          <p:nvPr/>
        </p:nvSpPr>
        <p:spPr bwMode="auto">
          <a:xfrm>
            <a:off x="781051" y="1984375"/>
            <a:ext cx="1030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2400" b="1" dirty="0" smtClean="0">
                <a:solidFill>
                  <a:schemeClr val="accent1">
                    <a:lumMod val="50000"/>
                  </a:schemeClr>
                </a:solidFill>
                <a:latin typeface="Arial" panose="020B0604020202020204" pitchFamily="34" charset="0"/>
                <a:cs typeface="Arial" panose="020B0604020202020204" pitchFamily="34" charset="0"/>
              </a:rPr>
              <a:t>E</a:t>
            </a:r>
            <a:r>
              <a:rPr lang="en-CA" altLang="en-US" sz="2400" dirty="0" smtClean="0">
                <a:latin typeface="Comic Sans MS" pitchFamily="66" charset="0"/>
              </a:rPr>
              <a:t> </a:t>
            </a:r>
            <a:r>
              <a:rPr lang="en-CA" altLang="en-US" sz="2400" dirty="0">
                <a:latin typeface="Comic Sans MS" pitchFamily="66" charset="0"/>
              </a:rPr>
              <a:t>- -</a:t>
            </a:r>
            <a:endParaRPr lang="en-US" altLang="en-US" sz="2400" dirty="0">
              <a:solidFill>
                <a:schemeClr val="folHlink"/>
              </a:solidFill>
              <a:latin typeface="Comic Sans MS" pitchFamily="66" charset="0"/>
            </a:endParaRPr>
          </a:p>
        </p:txBody>
      </p:sp>
      <p:sp>
        <p:nvSpPr>
          <p:cNvPr id="46088" name="Text Box 8"/>
          <p:cNvSpPr txBox="1">
            <a:spLocks noChangeArrowheads="1"/>
          </p:cNvSpPr>
          <p:nvPr/>
        </p:nvSpPr>
        <p:spPr bwMode="auto">
          <a:xfrm>
            <a:off x="1874838" y="2000250"/>
            <a:ext cx="3489249"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defTabSz="914400" eaLnBrk="1" hangingPunct="1"/>
            <a:r>
              <a:rPr lang="en-CA" altLang="en-US" sz="1800" dirty="0" smtClean="0">
                <a:latin typeface="Arial" panose="020B0604020202020204" pitchFamily="34" charset="0"/>
                <a:cs typeface="Arial" panose="020B0604020202020204" pitchFamily="34" charset="0"/>
              </a:rPr>
              <a:t>Exposure and Environment</a:t>
            </a:r>
            <a:endParaRPr lang="en-US" altLang="en-US" sz="1800" dirty="0">
              <a:latin typeface="Arial" panose="020B0604020202020204" pitchFamily="34" charset="0"/>
              <a:cs typeface="Arial" panose="020B0604020202020204" pitchFamily="34" charset="0"/>
            </a:endParaRPr>
          </a:p>
        </p:txBody>
      </p:sp>
      <p:sp>
        <p:nvSpPr>
          <p:cNvPr id="2" name="TextBox 1"/>
          <p:cNvSpPr txBox="1"/>
          <p:nvPr/>
        </p:nvSpPr>
        <p:spPr>
          <a:xfrm>
            <a:off x="1933575" y="2416175"/>
            <a:ext cx="5374729" cy="461665"/>
          </a:xfrm>
          <a:prstGeom prst="rect">
            <a:avLst/>
          </a:prstGeom>
          <a:noFill/>
        </p:spPr>
        <p:txBody>
          <a:bodyPr wrap="square" rtlCol="0">
            <a:spAutoFit/>
          </a:bodyPr>
          <a:lstStyle/>
          <a:p>
            <a:r>
              <a:rPr lang="en-CA" sz="1200" dirty="0" smtClean="0">
                <a:latin typeface="Arial" panose="020B0604020202020204" pitchFamily="34" charset="0"/>
                <a:cs typeface="Arial" panose="020B0604020202020204" pitchFamily="34" charset="0"/>
              </a:rPr>
              <a:t>Remove all clothing. Patient can be hypothermic upon arrival after exposure to environment or may develop during resuscitation</a:t>
            </a:r>
          </a:p>
        </p:txBody>
      </p:sp>
      <p:pic>
        <p:nvPicPr>
          <p:cNvPr id="1026" name="Picture 2" descr="C:\Users\tmurray\Documents\fix i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3225725"/>
            <a:ext cx="1941582" cy="199072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93296"/>
            <a:ext cx="1559818" cy="671388"/>
          </a:xfrm>
          <a:prstGeom prst="rect">
            <a:avLst/>
          </a:prstGeom>
        </p:spPr>
      </p:pic>
      <p:sp>
        <p:nvSpPr>
          <p:cNvPr id="6" name="TextBox 5"/>
          <p:cNvSpPr txBox="1"/>
          <p:nvPr/>
        </p:nvSpPr>
        <p:spPr>
          <a:xfrm>
            <a:off x="3335238" y="2991852"/>
            <a:ext cx="2460898" cy="830997"/>
          </a:xfrm>
          <a:prstGeom prst="rect">
            <a:avLst/>
          </a:prstGeom>
          <a:solidFill>
            <a:srgbClr val="FFFF00"/>
          </a:solidFill>
          <a:ln>
            <a:solidFill>
              <a:srgbClr val="FF0000"/>
            </a:solidFill>
          </a:ln>
        </p:spPr>
        <p:txBody>
          <a:bodyPr wrap="square" rtlCol="0">
            <a:spAutoFit/>
          </a:bodyPr>
          <a:lstStyle/>
          <a:p>
            <a:r>
              <a:rPr lang="en-CA" sz="1200" dirty="0" smtClean="0">
                <a:latin typeface="Arial" panose="020B0604020202020204" pitchFamily="34" charset="0"/>
                <a:cs typeface="Arial" panose="020B0604020202020204" pitchFamily="34" charset="0"/>
              </a:rPr>
              <a:t>Warm IV fluids?</a:t>
            </a:r>
          </a:p>
          <a:p>
            <a:r>
              <a:rPr lang="en-CA" sz="1200" dirty="0" smtClean="0">
                <a:latin typeface="Arial" panose="020B0604020202020204" pitchFamily="34" charset="0"/>
                <a:cs typeface="Arial" panose="020B0604020202020204" pitchFamily="34" charset="0"/>
              </a:rPr>
              <a:t>Warm room?</a:t>
            </a:r>
          </a:p>
          <a:p>
            <a:r>
              <a:rPr lang="en-CA" sz="1200" dirty="0" smtClean="0">
                <a:latin typeface="Arial" panose="020B0604020202020204" pitchFamily="34" charset="0"/>
                <a:cs typeface="Arial" panose="020B0604020202020204" pitchFamily="34" charset="0"/>
              </a:rPr>
              <a:t>Hemorrhage controlled?</a:t>
            </a:r>
          </a:p>
          <a:p>
            <a:r>
              <a:rPr lang="en-CA" sz="1200" dirty="0" smtClean="0">
                <a:latin typeface="Arial" panose="020B0604020202020204" pitchFamily="34" charset="0"/>
                <a:cs typeface="Arial" panose="020B0604020202020204" pitchFamily="34" charset="0"/>
              </a:rPr>
              <a:t>Any further wounds posteriorly? </a:t>
            </a:r>
            <a:endParaRPr lang="en-CA" sz="1200" dirty="0">
              <a:latin typeface="Arial" panose="020B0604020202020204" pitchFamily="34" charset="0"/>
              <a:cs typeface="Arial" panose="020B0604020202020204" pitchFamily="34" charset="0"/>
            </a:endParaRPr>
          </a:p>
        </p:txBody>
      </p:sp>
      <p:sp>
        <p:nvSpPr>
          <p:cNvPr id="5" name="TextBox 4"/>
          <p:cNvSpPr txBox="1"/>
          <p:nvPr/>
        </p:nvSpPr>
        <p:spPr>
          <a:xfrm>
            <a:off x="1839566" y="4221088"/>
            <a:ext cx="4080693" cy="1938992"/>
          </a:xfrm>
          <a:prstGeom prst="rect">
            <a:avLst/>
          </a:prstGeom>
          <a:noFill/>
        </p:spPr>
        <p:txBody>
          <a:bodyPr wrap="square" rtlCol="0">
            <a:spAutoFit/>
          </a:bodyPr>
          <a:lstStyle/>
          <a:p>
            <a:r>
              <a:rPr lang="en-CA" u="sng" dirty="0" smtClean="0"/>
              <a:t>Adjuncts to Primary:</a:t>
            </a:r>
          </a:p>
          <a:p>
            <a:r>
              <a:rPr lang="en-CA" sz="1200" dirty="0" smtClean="0">
                <a:latin typeface="Arial" panose="020B0604020202020204" pitchFamily="34" charset="0"/>
                <a:cs typeface="Arial" panose="020B0604020202020204" pitchFamily="34" charset="0"/>
              </a:rPr>
              <a:t>Monitoring equipment</a:t>
            </a:r>
          </a:p>
          <a:p>
            <a:r>
              <a:rPr lang="en-CA" sz="1200" dirty="0" smtClean="0">
                <a:latin typeface="Arial" panose="020B0604020202020204" pitchFamily="34" charset="0"/>
                <a:cs typeface="Arial" panose="020B0604020202020204" pitchFamily="34" charset="0"/>
              </a:rPr>
              <a:t>Blood work</a:t>
            </a:r>
          </a:p>
          <a:p>
            <a:r>
              <a:rPr lang="en-CA" sz="1200" dirty="0" smtClean="0">
                <a:latin typeface="Arial" panose="020B0604020202020204" pitchFamily="34" charset="0"/>
                <a:cs typeface="Arial" panose="020B0604020202020204" pitchFamily="34" charset="0"/>
              </a:rPr>
              <a:t>Arterial blood gases</a:t>
            </a:r>
          </a:p>
          <a:p>
            <a:r>
              <a:rPr lang="en-CA" sz="1200" dirty="0" smtClean="0">
                <a:latin typeface="Arial" panose="020B0604020202020204" pitchFamily="34" charset="0"/>
                <a:cs typeface="Arial" panose="020B0604020202020204" pitchFamily="34" charset="0"/>
              </a:rPr>
              <a:t>Nasogastric tube/</a:t>
            </a:r>
            <a:r>
              <a:rPr lang="en-CA" sz="1200" dirty="0" err="1" smtClean="0">
                <a:latin typeface="Arial" panose="020B0604020202020204" pitchFamily="34" charset="0"/>
                <a:cs typeface="Arial" panose="020B0604020202020204" pitchFamily="34" charset="0"/>
              </a:rPr>
              <a:t>orogastric</a:t>
            </a:r>
            <a:r>
              <a:rPr lang="en-CA" sz="1200" dirty="0" smtClean="0">
                <a:latin typeface="Arial" panose="020B0604020202020204" pitchFamily="34" charset="0"/>
                <a:cs typeface="Arial" panose="020B0604020202020204" pitchFamily="34" charset="0"/>
              </a:rPr>
              <a:t> tube</a:t>
            </a:r>
          </a:p>
          <a:p>
            <a:r>
              <a:rPr lang="en-CA" sz="1200" dirty="0" smtClean="0">
                <a:latin typeface="Arial" panose="020B0604020202020204" pitchFamily="34" charset="0"/>
                <a:cs typeface="Arial" panose="020B0604020202020204" pitchFamily="34" charset="0"/>
              </a:rPr>
              <a:t>Foley catheter to </a:t>
            </a:r>
            <a:r>
              <a:rPr lang="en-CA" sz="1200" dirty="0" err="1" smtClean="0">
                <a:latin typeface="Arial" panose="020B0604020202020204" pitchFamily="34" charset="0"/>
                <a:cs typeface="Arial" panose="020B0604020202020204" pitchFamily="34" charset="0"/>
              </a:rPr>
              <a:t>urometer</a:t>
            </a:r>
            <a:r>
              <a:rPr lang="en-CA" sz="1200" dirty="0" smtClean="0">
                <a:latin typeface="Arial" panose="020B0604020202020204" pitchFamily="34" charset="0"/>
                <a:cs typeface="Arial" panose="020B0604020202020204" pitchFamily="34" charset="0"/>
              </a:rPr>
              <a:t> (if not contraindicated)</a:t>
            </a:r>
          </a:p>
          <a:p>
            <a:r>
              <a:rPr lang="en-CA" sz="1200" dirty="0" smtClean="0">
                <a:latin typeface="Arial" panose="020B0604020202020204" pitchFamily="34" charset="0"/>
                <a:cs typeface="Arial" panose="020B0604020202020204" pitchFamily="34" charset="0"/>
              </a:rPr>
              <a:t>Radiology/diagnostics</a:t>
            </a:r>
          </a:p>
          <a:p>
            <a:r>
              <a:rPr lang="en-CA" sz="1200" dirty="0" smtClean="0">
                <a:latin typeface="Arial" panose="020B0604020202020204" pitchFamily="34" charset="0"/>
                <a:cs typeface="Arial" panose="020B0604020202020204" pitchFamily="34" charset="0"/>
              </a:rPr>
              <a:t>FAST (focused </a:t>
            </a:r>
            <a:r>
              <a:rPr lang="en-CA" sz="1200" smtClean="0">
                <a:latin typeface="Arial" panose="020B0604020202020204" pitchFamily="34" charset="0"/>
                <a:cs typeface="Arial" panose="020B0604020202020204" pitchFamily="34" charset="0"/>
              </a:rPr>
              <a:t>assessment </a:t>
            </a:r>
            <a:r>
              <a:rPr lang="en-CA" sz="1200" smtClean="0">
                <a:latin typeface="Arial" panose="020B0604020202020204" pitchFamily="34" charset="0"/>
                <a:cs typeface="Arial" panose="020B0604020202020204" pitchFamily="34" charset="0"/>
              </a:rPr>
              <a:t>sonography </a:t>
            </a:r>
            <a:r>
              <a:rPr lang="en-CA" sz="1200" dirty="0" smtClean="0">
                <a:latin typeface="Arial" panose="020B0604020202020204" pitchFamily="34" charset="0"/>
                <a:cs typeface="Arial" panose="020B0604020202020204" pitchFamily="34" charset="0"/>
              </a:rPr>
              <a:t>for trauma)</a:t>
            </a:r>
          </a:p>
          <a:p>
            <a:r>
              <a:rPr lang="en-CA" dirty="0" smtClean="0"/>
              <a:t> </a:t>
            </a:r>
            <a:endParaRPr lang="en-CA" dirty="0"/>
          </a:p>
        </p:txBody>
      </p:sp>
      <p:sp>
        <p:nvSpPr>
          <p:cNvPr id="12" name="TextBox 11"/>
          <p:cNvSpPr txBox="1"/>
          <p:nvPr/>
        </p:nvSpPr>
        <p:spPr>
          <a:xfrm>
            <a:off x="1880965" y="3161128"/>
            <a:ext cx="1356767" cy="307777"/>
          </a:xfrm>
          <a:prstGeom prst="rect">
            <a:avLst/>
          </a:prstGeom>
          <a:noFill/>
        </p:spPr>
        <p:txBody>
          <a:bodyPr wrap="square" rtlCol="0">
            <a:spAutoFit/>
          </a:bodyPr>
          <a:lstStyle/>
          <a:p>
            <a:r>
              <a:rPr lang="en-CA" sz="1400" b="1" i="1" dirty="0" smtClean="0">
                <a:solidFill>
                  <a:srgbClr val="FF0000"/>
                </a:solidFill>
              </a:rPr>
              <a:t>Considerations:</a:t>
            </a:r>
            <a:endParaRPr lang="en-CA" sz="1400" b="1" i="1" dirty="0">
              <a:solidFill>
                <a:srgbClr val="FF0000"/>
              </a:solidFill>
            </a:endParaRPr>
          </a:p>
        </p:txBody>
      </p:sp>
      <p:sp>
        <p:nvSpPr>
          <p:cNvPr id="3" name="TextBox 2"/>
          <p:cNvSpPr txBox="1"/>
          <p:nvPr/>
        </p:nvSpPr>
        <p:spPr>
          <a:xfrm>
            <a:off x="6012160" y="6305879"/>
            <a:ext cx="2808312" cy="246221"/>
          </a:xfrm>
          <a:prstGeom prst="rect">
            <a:avLst/>
          </a:prstGeom>
          <a:noFill/>
        </p:spPr>
        <p:txBody>
          <a:bodyPr wrap="square" rtlCol="0">
            <a:spAutoFit/>
          </a:bodyPr>
          <a:lstStyle/>
          <a:p>
            <a:r>
              <a:rPr lang="en-CA" sz="1000" b="1" dirty="0" smtClean="0">
                <a:solidFill>
                  <a:schemeClr val="tx2">
                    <a:lumMod val="75000"/>
                  </a:schemeClr>
                </a:solidFill>
              </a:rPr>
              <a:t>ATLS 10</a:t>
            </a:r>
            <a:r>
              <a:rPr lang="en-CA" sz="1000" b="1" baseline="30000" dirty="0" smtClean="0">
                <a:solidFill>
                  <a:schemeClr val="tx2">
                    <a:lumMod val="75000"/>
                  </a:schemeClr>
                </a:solidFill>
              </a:rPr>
              <a:t>th</a:t>
            </a:r>
            <a:r>
              <a:rPr lang="en-CA" sz="1000" b="1" dirty="0" smtClean="0">
                <a:solidFill>
                  <a:schemeClr val="tx2">
                    <a:lumMod val="75000"/>
                  </a:schemeClr>
                </a:solidFill>
              </a:rPr>
              <a:t> Edition-American College of Surgeons</a:t>
            </a:r>
            <a:endParaRPr lang="en-CA" sz="1000" b="1" dirty="0">
              <a:solidFill>
                <a:schemeClr val="tx2">
                  <a:lumMod val="75000"/>
                </a:schemeClr>
              </a:solidFill>
            </a:endParaRPr>
          </a:p>
        </p:txBody>
      </p:sp>
    </p:spTree>
    <p:extLst>
      <p:ext uri="{BB962C8B-B14F-4D97-AF65-F5344CB8AC3E}">
        <p14:creationId xmlns:p14="http://schemas.microsoft.com/office/powerpoint/2010/main" val="4287485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076325" y="1609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endParaRPr lang="en-US" altLang="en-US" sz="2400" u="sng">
              <a:latin typeface="Comic Sans MS" pitchFamily="66" charset="0"/>
            </a:endParaRPr>
          </a:p>
        </p:txBody>
      </p:sp>
      <p:sp>
        <p:nvSpPr>
          <p:cNvPr id="3" name="Text Box 6"/>
          <p:cNvSpPr txBox="1">
            <a:spLocks noChangeArrowheads="1"/>
          </p:cNvSpPr>
          <p:nvPr/>
        </p:nvSpPr>
        <p:spPr bwMode="auto">
          <a:xfrm>
            <a:off x="868363" y="1327151"/>
            <a:ext cx="417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r>
              <a:rPr lang="en-CA" altLang="en-US" sz="2400" b="1" dirty="0">
                <a:solidFill>
                  <a:schemeClr val="accent1">
                    <a:lumMod val="50000"/>
                  </a:schemeClr>
                </a:solidFill>
                <a:latin typeface="Arial" panose="020B0604020202020204" pitchFamily="34" charset="0"/>
                <a:cs typeface="Arial" panose="020B0604020202020204" pitchFamily="34" charset="0"/>
              </a:rPr>
              <a:t>H</a:t>
            </a:r>
            <a:endParaRPr lang="en-US" altLang="en-US" sz="2400" b="1" dirty="0">
              <a:solidFill>
                <a:schemeClr val="accent1">
                  <a:lumMod val="50000"/>
                </a:schemeClr>
              </a:solidFill>
              <a:latin typeface="Arial" panose="020B0604020202020204" pitchFamily="34" charset="0"/>
              <a:cs typeface="Arial" panose="020B0604020202020204" pitchFamily="34" charset="0"/>
            </a:endParaRPr>
          </a:p>
        </p:txBody>
      </p:sp>
      <p:sp>
        <p:nvSpPr>
          <p:cNvPr id="4" name="Text Box 7"/>
          <p:cNvSpPr txBox="1">
            <a:spLocks noChangeArrowheads="1"/>
          </p:cNvSpPr>
          <p:nvPr/>
        </p:nvSpPr>
        <p:spPr bwMode="auto">
          <a:xfrm>
            <a:off x="1609725" y="20034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endParaRPr lang="en-US" altLang="en-US" sz="2400" u="sng">
              <a:latin typeface="Comic Sans MS" pitchFamily="66" charset="0"/>
            </a:endParaRPr>
          </a:p>
        </p:txBody>
      </p:sp>
      <p:sp>
        <p:nvSpPr>
          <p:cNvPr id="5" name="Text Box 8"/>
          <p:cNvSpPr txBox="1">
            <a:spLocks noChangeArrowheads="1"/>
          </p:cNvSpPr>
          <p:nvPr/>
        </p:nvSpPr>
        <p:spPr bwMode="auto">
          <a:xfrm>
            <a:off x="1231918" y="1294884"/>
            <a:ext cx="611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defTabSz="914400" eaLnBrk="1" hangingPunct="1"/>
            <a:r>
              <a:rPr lang="en-CA" altLang="en-US" sz="2400" dirty="0">
                <a:latin typeface="Comic Sans MS" pitchFamily="66" charset="0"/>
              </a:rPr>
              <a:t>- -</a:t>
            </a:r>
            <a:endParaRPr lang="en-US" altLang="en-US" sz="2400" dirty="0">
              <a:latin typeface="Comic Sans MS" pitchFamily="66" charset="0"/>
            </a:endParaRPr>
          </a:p>
        </p:txBody>
      </p:sp>
      <p:sp>
        <p:nvSpPr>
          <p:cNvPr id="6" name="Text Box 9"/>
          <p:cNvSpPr txBox="1">
            <a:spLocks noChangeArrowheads="1"/>
          </p:cNvSpPr>
          <p:nvPr/>
        </p:nvSpPr>
        <p:spPr bwMode="auto">
          <a:xfrm>
            <a:off x="1793875" y="1417638"/>
            <a:ext cx="40973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defTabSz="914400" eaLnBrk="1" hangingPunct="1"/>
            <a:r>
              <a:rPr lang="en-CA" altLang="en-US" sz="1800" dirty="0">
                <a:latin typeface="Arial" panose="020B0604020202020204" pitchFamily="34" charset="0"/>
                <a:cs typeface="Arial" panose="020B0604020202020204" pitchFamily="34" charset="0"/>
              </a:rPr>
              <a:t>History/Head-to-Toe Assessment</a:t>
            </a:r>
            <a:endParaRPr lang="en-US" altLang="en-US" sz="1800" dirty="0">
              <a:latin typeface="Arial" panose="020B0604020202020204" pitchFamily="34" charset="0"/>
              <a:cs typeface="Arial" panose="020B0604020202020204" pitchFamily="34" charset="0"/>
            </a:endParaRPr>
          </a:p>
        </p:txBody>
      </p:sp>
      <p:sp>
        <p:nvSpPr>
          <p:cNvPr id="8" name="Text Box 11"/>
          <p:cNvSpPr txBox="1">
            <a:spLocks noChangeArrowheads="1"/>
          </p:cNvSpPr>
          <p:nvPr/>
        </p:nvSpPr>
        <p:spPr bwMode="auto">
          <a:xfrm>
            <a:off x="4629150" y="2125663"/>
            <a:ext cx="1957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endParaRPr lang="en-US" altLang="en-US" sz="2400" u="sng">
              <a:latin typeface="Comic Sans MS" pitchFamily="66" charset="0"/>
            </a:endParaRPr>
          </a:p>
        </p:txBody>
      </p:sp>
      <p:sp>
        <p:nvSpPr>
          <p:cNvPr id="9" name="Text Box 15"/>
          <p:cNvSpPr txBox="1">
            <a:spLocks noChangeArrowheads="1"/>
          </p:cNvSpPr>
          <p:nvPr/>
        </p:nvSpPr>
        <p:spPr bwMode="auto">
          <a:xfrm>
            <a:off x="2108200" y="4318000"/>
            <a:ext cx="1954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endParaRPr lang="en-US" altLang="en-US" sz="2400" u="sng">
              <a:latin typeface="Comic Sans MS" pitchFamily="66" charset="0"/>
            </a:endParaRPr>
          </a:p>
        </p:txBody>
      </p:sp>
      <p:sp>
        <p:nvSpPr>
          <p:cNvPr id="10" name="Text Box 16"/>
          <p:cNvSpPr txBox="1">
            <a:spLocks noChangeArrowheads="1"/>
          </p:cNvSpPr>
          <p:nvPr/>
        </p:nvSpPr>
        <p:spPr bwMode="auto">
          <a:xfrm>
            <a:off x="1793875" y="2232025"/>
            <a:ext cx="3760787" cy="1384995"/>
          </a:xfrm>
          <a:prstGeom prst="rect">
            <a:avLst/>
          </a:prstGeom>
          <a:noFill/>
          <a:ln>
            <a:noFill/>
          </a:ln>
          <a:effectLst/>
          <a:extLst/>
        </p:spPr>
        <p:txBody>
          <a:bodyPr wrap="square">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defTabSz="914400" eaLnBrk="1" hangingPunct="1">
              <a:buFontTx/>
              <a:buChar char="•"/>
            </a:pPr>
            <a:r>
              <a:rPr lang="en-CA" altLang="en-US" sz="1400" dirty="0" smtClean="0">
                <a:latin typeface="Arial" panose="020B0604020202020204" pitchFamily="34" charset="0"/>
                <a:cs typeface="Arial" panose="020B0604020202020204" pitchFamily="34" charset="0"/>
              </a:rPr>
              <a:t>Suspected Injuries (mechanism of injury)</a:t>
            </a:r>
            <a:endParaRPr lang="en-CA" altLang="en-US" sz="1400" dirty="0">
              <a:latin typeface="Arial" panose="020B0604020202020204" pitchFamily="34" charset="0"/>
              <a:cs typeface="Arial" panose="020B0604020202020204" pitchFamily="34" charset="0"/>
            </a:endParaRPr>
          </a:p>
          <a:p>
            <a:pPr defTabSz="914400" eaLnBrk="1" hangingPunct="1">
              <a:buFontTx/>
              <a:buChar char="•"/>
            </a:pPr>
            <a:r>
              <a:rPr lang="en-CA" altLang="en-US" sz="1400" dirty="0" smtClean="0">
                <a:latin typeface="Arial" panose="020B0604020202020204" pitchFamily="34" charset="0"/>
                <a:cs typeface="Arial" panose="020B0604020202020204" pitchFamily="34" charset="0"/>
              </a:rPr>
              <a:t>Allergies</a:t>
            </a:r>
            <a:endParaRPr lang="en-CA" altLang="en-US" sz="1400" dirty="0">
              <a:latin typeface="Arial" panose="020B0604020202020204" pitchFamily="34" charset="0"/>
              <a:cs typeface="Arial" panose="020B0604020202020204" pitchFamily="34" charset="0"/>
            </a:endParaRPr>
          </a:p>
          <a:p>
            <a:pPr defTabSz="914400" eaLnBrk="1" hangingPunct="1">
              <a:buFontTx/>
              <a:buChar char="•"/>
            </a:pPr>
            <a:r>
              <a:rPr lang="en-CA" altLang="en-US" sz="1400" dirty="0" smtClean="0">
                <a:latin typeface="Arial" panose="020B0604020202020204" pitchFamily="34" charset="0"/>
                <a:cs typeface="Arial" panose="020B0604020202020204" pitchFamily="34" charset="0"/>
              </a:rPr>
              <a:t>Medications Used </a:t>
            </a:r>
            <a:endParaRPr lang="en-CA" altLang="en-US" sz="1400" dirty="0">
              <a:latin typeface="Arial" panose="020B0604020202020204" pitchFamily="34" charset="0"/>
              <a:cs typeface="Arial" panose="020B0604020202020204" pitchFamily="34" charset="0"/>
            </a:endParaRPr>
          </a:p>
          <a:p>
            <a:pPr defTabSz="914400" eaLnBrk="1" hangingPunct="1">
              <a:buFontTx/>
              <a:buChar char="•"/>
            </a:pPr>
            <a:r>
              <a:rPr lang="en-CA" altLang="en-US" sz="1400" dirty="0">
                <a:latin typeface="Arial" panose="020B0604020202020204" pitchFamily="34" charset="0"/>
                <a:cs typeface="Arial" panose="020B0604020202020204" pitchFamily="34" charset="0"/>
              </a:rPr>
              <a:t>Past Medical </a:t>
            </a:r>
            <a:r>
              <a:rPr lang="en-CA" altLang="en-US" sz="1400" dirty="0" smtClean="0">
                <a:latin typeface="Arial" panose="020B0604020202020204" pitchFamily="34" charset="0"/>
                <a:cs typeface="Arial" panose="020B0604020202020204" pitchFamily="34" charset="0"/>
              </a:rPr>
              <a:t>History</a:t>
            </a:r>
          </a:p>
          <a:p>
            <a:pPr defTabSz="914400" eaLnBrk="1" hangingPunct="1">
              <a:buFontTx/>
              <a:buChar char="•"/>
            </a:pPr>
            <a:r>
              <a:rPr lang="en-CA" altLang="en-US" sz="1400" dirty="0" smtClean="0">
                <a:latin typeface="Arial" panose="020B0604020202020204" pitchFamily="34" charset="0"/>
                <a:cs typeface="Arial" panose="020B0604020202020204" pitchFamily="34" charset="0"/>
              </a:rPr>
              <a:t>Last Meal/LMP</a:t>
            </a:r>
          </a:p>
          <a:p>
            <a:pPr defTabSz="914400" eaLnBrk="1" hangingPunct="1">
              <a:buFontTx/>
              <a:buChar char="•"/>
            </a:pPr>
            <a:r>
              <a:rPr lang="en-CA" altLang="en-US" sz="1400" dirty="0" smtClean="0">
                <a:latin typeface="Arial" panose="020B0604020202020204" pitchFamily="34" charset="0"/>
                <a:cs typeface="Arial" panose="020B0604020202020204" pitchFamily="34" charset="0"/>
              </a:rPr>
              <a:t>Events/Environment Related to Injury</a:t>
            </a:r>
            <a:endParaRPr lang="en-US" altLang="en-US" sz="1400" dirty="0">
              <a:latin typeface="Arial" panose="020B0604020202020204" pitchFamily="34" charset="0"/>
              <a:cs typeface="Arial" panose="020B0604020202020204" pitchFamily="34" charset="0"/>
            </a:endParaRPr>
          </a:p>
        </p:txBody>
      </p:sp>
      <p:sp>
        <p:nvSpPr>
          <p:cNvPr id="11" name="Text Box 17"/>
          <p:cNvSpPr txBox="1">
            <a:spLocks noChangeArrowheads="1"/>
          </p:cNvSpPr>
          <p:nvPr/>
        </p:nvSpPr>
        <p:spPr bwMode="auto">
          <a:xfrm>
            <a:off x="5228970" y="4430713"/>
            <a:ext cx="1793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defRPr>
                <a:solidFill>
                  <a:schemeClr val="tx1"/>
                </a:solidFill>
                <a:latin typeface="Arial" charset="0"/>
              </a:defRPr>
            </a:lvl1pPr>
            <a:lvl2pPr algn="l" eaLnBrk="0" hangingPunct="0">
              <a:defRPr>
                <a:solidFill>
                  <a:schemeClr val="tx1"/>
                </a:solidFill>
                <a:latin typeface="Arial" charset="0"/>
              </a:defRPr>
            </a:lvl2pPr>
            <a:lvl3pPr algn="l" eaLnBrk="0" hangingPunct="0">
              <a:defRPr>
                <a:solidFill>
                  <a:schemeClr val="tx1"/>
                </a:solidFill>
                <a:latin typeface="Arial" charset="0"/>
              </a:defRPr>
            </a:lvl3pPr>
            <a:lvl4pPr algn="l" eaLnBrk="0" hangingPunct="0">
              <a:defRPr>
                <a:solidFill>
                  <a:schemeClr val="tx1"/>
                </a:solidFill>
                <a:latin typeface="Arial" charset="0"/>
              </a:defRPr>
            </a:lvl4pPr>
            <a:lvl5pPr algn="l" eaLnBrk="0" hangingPunct="0">
              <a:defRPr>
                <a:solidFill>
                  <a:schemeClr val="tx1"/>
                </a:solidFill>
                <a:latin typeface="Arial" charset="0"/>
              </a:defRPr>
            </a:lvl5pPr>
            <a:lvl6pPr eaLnBrk="0" fontAlgn="base" hangingPunct="0">
              <a:spcBef>
                <a:spcPct val="0"/>
              </a:spcBef>
              <a:spcAft>
                <a:spcPct val="0"/>
              </a:spcAft>
              <a:defRPr>
                <a:solidFill>
                  <a:schemeClr val="tx1"/>
                </a:solidFill>
                <a:latin typeface="Arial" charset="0"/>
              </a:defRPr>
            </a:lvl6pPr>
            <a:lvl7pPr eaLnBrk="0" fontAlgn="base" hangingPunct="0">
              <a:spcBef>
                <a:spcPct val="0"/>
              </a:spcBef>
              <a:spcAft>
                <a:spcPct val="0"/>
              </a:spcAft>
              <a:defRPr>
                <a:solidFill>
                  <a:schemeClr val="tx1"/>
                </a:solidFill>
                <a:latin typeface="Arial" charset="0"/>
              </a:defRPr>
            </a:lvl7pPr>
            <a:lvl8pPr eaLnBrk="0" fontAlgn="base" hangingPunct="0">
              <a:spcBef>
                <a:spcPct val="0"/>
              </a:spcBef>
              <a:spcAft>
                <a:spcPct val="0"/>
              </a:spcAft>
              <a:defRPr>
                <a:solidFill>
                  <a:schemeClr val="tx1"/>
                </a:solidFill>
                <a:latin typeface="Arial" charset="0"/>
              </a:defRPr>
            </a:lvl8pPr>
            <a:lvl9pPr eaLnBrk="0" fontAlgn="base" hangingPunct="0">
              <a:spcBef>
                <a:spcPct val="0"/>
              </a:spcBef>
              <a:spcAft>
                <a:spcPct val="0"/>
              </a:spcAft>
              <a:defRPr>
                <a:solidFill>
                  <a:schemeClr val="tx1"/>
                </a:solidFill>
                <a:latin typeface="Arial" charset="0"/>
              </a:defRPr>
            </a:lvl9pPr>
          </a:lstStyle>
          <a:p>
            <a:pPr algn="ctr" defTabSz="914400" eaLnBrk="1" hangingPunct="1"/>
            <a:endParaRPr lang="en-US" altLang="en-US" sz="2400" u="sng">
              <a:latin typeface="Comic Sans MS" pitchFamily="66" charset="0"/>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9757" y="2245742"/>
            <a:ext cx="2463141" cy="1266825"/>
          </a:xfrm>
          <a:prstGeom prst="rect">
            <a:avLst/>
          </a:prstGeom>
        </p:spPr>
      </p:pic>
      <p:sp>
        <p:nvSpPr>
          <p:cNvPr id="14" name="TextBox 13"/>
          <p:cNvSpPr txBox="1"/>
          <p:nvPr/>
        </p:nvSpPr>
        <p:spPr>
          <a:xfrm>
            <a:off x="5669757" y="3712766"/>
            <a:ext cx="3067292" cy="307777"/>
          </a:xfrm>
          <a:prstGeom prst="rect">
            <a:avLst/>
          </a:prstGeom>
          <a:noFill/>
        </p:spPr>
        <p:txBody>
          <a:bodyPr wrap="square" rtlCol="0">
            <a:spAutoFit/>
          </a:bodyPr>
          <a:lstStyle/>
          <a:p>
            <a:r>
              <a:rPr lang="en-CA" sz="1400" i="1" dirty="0" smtClean="0">
                <a:solidFill>
                  <a:schemeClr val="accent4">
                    <a:lumMod val="75000"/>
                  </a:schemeClr>
                </a:solidFill>
              </a:rPr>
              <a:t>Head, shoulders, knees and toes</a:t>
            </a:r>
            <a:endParaRPr lang="en-CA" sz="1400" i="1" dirty="0">
              <a:solidFill>
                <a:schemeClr val="accent4">
                  <a:lumMod val="75000"/>
                </a:schemeClr>
              </a:solidFill>
            </a:endParaRPr>
          </a:p>
        </p:txBody>
      </p:sp>
      <p:sp>
        <p:nvSpPr>
          <p:cNvPr id="15" name="Rectangle 4"/>
          <p:cNvSpPr txBox="1">
            <a:spLocks/>
          </p:cNvSpPr>
          <p:nvPr/>
        </p:nvSpPr>
        <p:spPr>
          <a:xfrm>
            <a:off x="457200" y="274638"/>
            <a:ext cx="8229600" cy="1143000"/>
          </a:xfrm>
          <a:prstGeom prst="rect">
            <a:avLst/>
          </a:prstGeom>
        </p:spPr>
        <p:txBody>
          <a:bodyPr anchor="ctr" anchorCtr="0"/>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altLang="en-US" sz="3200" b="1" dirty="0" smtClean="0">
                <a:latin typeface="Arial" panose="020B0604020202020204" pitchFamily="34" charset="0"/>
                <a:cs typeface="Arial" panose="020B0604020202020204" pitchFamily="34" charset="0"/>
              </a:rPr>
              <a:t>SECONDARY SURVEY</a:t>
            </a:r>
            <a:endParaRPr lang="en-US" altLang="en-US" sz="3200" b="1" dirty="0" smtClean="0">
              <a:latin typeface="Arial" panose="020B0604020202020204" pitchFamily="34" charset="0"/>
              <a:cs typeface="Arial" panose="020B0604020202020204" pitchFamily="34" charset="0"/>
            </a:endParaRPr>
          </a:p>
        </p:txBody>
      </p:sp>
      <p:sp>
        <p:nvSpPr>
          <p:cNvPr id="16" name="TextBox 15"/>
          <p:cNvSpPr txBox="1"/>
          <p:nvPr/>
        </p:nvSpPr>
        <p:spPr>
          <a:xfrm>
            <a:off x="1843105" y="4687332"/>
            <a:ext cx="5179740" cy="738664"/>
          </a:xfrm>
          <a:prstGeom prst="rect">
            <a:avLst/>
          </a:prstGeom>
          <a:noFill/>
        </p:spPr>
        <p:txBody>
          <a:bodyPr wrap="square" rtlCol="0">
            <a:spAutoFit/>
          </a:bodyPr>
          <a:lstStyle/>
          <a:p>
            <a:r>
              <a:rPr lang="en-CA" sz="1400" dirty="0" smtClean="0">
                <a:latin typeface="Arial" panose="020B0604020202020204" pitchFamily="34" charset="0"/>
                <a:cs typeface="Arial" panose="020B0604020202020204" pitchFamily="34" charset="0"/>
              </a:rPr>
              <a:t>Complete a physical examination with inspection, auscultation and palpation.  Some injuries can be expected when considering mechanism of injury, age, and biomechanics.</a:t>
            </a:r>
            <a:endParaRPr lang="en-CA" sz="1400" dirty="0">
              <a:latin typeface="Arial" panose="020B0604020202020204" pitchFamily="34" charset="0"/>
              <a:cs typeface="Arial" panose="020B0604020202020204" pitchFamily="34" charset="0"/>
            </a:endParaRPr>
          </a:p>
        </p:txBody>
      </p:sp>
      <p:sp>
        <p:nvSpPr>
          <p:cNvPr id="17" name="TextBox 16"/>
          <p:cNvSpPr txBox="1"/>
          <p:nvPr/>
        </p:nvSpPr>
        <p:spPr>
          <a:xfrm>
            <a:off x="6120152" y="6165581"/>
            <a:ext cx="2808312" cy="246221"/>
          </a:xfrm>
          <a:prstGeom prst="rect">
            <a:avLst/>
          </a:prstGeom>
          <a:noFill/>
        </p:spPr>
        <p:txBody>
          <a:bodyPr wrap="square" rtlCol="0">
            <a:spAutoFit/>
          </a:bodyPr>
          <a:lstStyle/>
          <a:p>
            <a:r>
              <a:rPr lang="en-CA" sz="1000" b="1" dirty="0" smtClean="0">
                <a:solidFill>
                  <a:schemeClr val="tx2">
                    <a:lumMod val="75000"/>
                  </a:schemeClr>
                </a:solidFill>
              </a:rPr>
              <a:t>ATLS 10</a:t>
            </a:r>
            <a:r>
              <a:rPr lang="en-CA" sz="1000" b="1" baseline="30000" dirty="0" smtClean="0">
                <a:solidFill>
                  <a:schemeClr val="tx2">
                    <a:lumMod val="75000"/>
                  </a:schemeClr>
                </a:solidFill>
              </a:rPr>
              <a:t>th</a:t>
            </a:r>
            <a:r>
              <a:rPr lang="en-CA" sz="1000" b="1" dirty="0" smtClean="0">
                <a:solidFill>
                  <a:schemeClr val="tx2">
                    <a:lumMod val="75000"/>
                  </a:schemeClr>
                </a:solidFill>
              </a:rPr>
              <a:t> Edition-American College of Surgeons</a:t>
            </a:r>
            <a:endParaRPr lang="en-CA" sz="1000" b="1" dirty="0">
              <a:solidFill>
                <a:schemeClr val="tx2">
                  <a:lumMod val="75000"/>
                </a:schemeClr>
              </a:solidFill>
            </a:endParaRPr>
          </a:p>
        </p:txBody>
      </p:sp>
    </p:spTree>
    <p:extLst>
      <p:ext uri="{BB962C8B-B14F-4D97-AF65-F5344CB8AC3E}">
        <p14:creationId xmlns:p14="http://schemas.microsoft.com/office/powerpoint/2010/main" val="2149387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4682</TotalTime>
  <Words>1386</Words>
  <Application>Microsoft Office PowerPoint</Application>
  <PresentationFormat>On-screen Show (4:3)</PresentationFormat>
  <Paragraphs>215</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1_Office Theme</vt:lpstr>
      <vt:lpstr>Trauma Services Department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Nicolucci, Adriana</dc:creator>
  <cp:lastModifiedBy>Murray, Theresa</cp:lastModifiedBy>
  <cp:revision>438</cp:revision>
  <cp:lastPrinted>2019-09-06T11:54:18Z</cp:lastPrinted>
  <dcterms:created xsi:type="dcterms:W3CDTF">2014-06-02T15:35:20Z</dcterms:created>
  <dcterms:modified xsi:type="dcterms:W3CDTF">2020-09-21T16:20:13Z</dcterms:modified>
</cp:coreProperties>
</file>